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ink/ink1.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ink/ink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 id="2147483728" r:id="rId5"/>
  </p:sldMasterIdLst>
  <p:notesMasterIdLst>
    <p:notesMasterId r:id="rId68"/>
  </p:notesMasterIdLst>
  <p:sldIdLst>
    <p:sldId id="375" r:id="rId6"/>
    <p:sldId id="602" r:id="rId7"/>
    <p:sldId id="579" r:id="rId8"/>
    <p:sldId id="395" r:id="rId9"/>
    <p:sldId id="394" r:id="rId10"/>
    <p:sldId id="267" r:id="rId11"/>
    <p:sldId id="417" r:id="rId12"/>
    <p:sldId id="419" r:id="rId13"/>
    <p:sldId id="351" r:id="rId14"/>
    <p:sldId id="354" r:id="rId15"/>
    <p:sldId id="502" r:id="rId16"/>
    <p:sldId id="501" r:id="rId17"/>
    <p:sldId id="634" r:id="rId18"/>
    <p:sldId id="260" r:id="rId19"/>
    <p:sldId id="261" r:id="rId20"/>
    <p:sldId id="326" r:id="rId21"/>
    <p:sldId id="373" r:id="rId22"/>
    <p:sldId id="635" r:id="rId23"/>
    <p:sldId id="451" r:id="rId24"/>
    <p:sldId id="365" r:id="rId25"/>
    <p:sldId id="620" r:id="rId26"/>
    <p:sldId id="621" r:id="rId27"/>
    <p:sldId id="619" r:id="rId28"/>
    <p:sldId id="322" r:id="rId29"/>
    <p:sldId id="315" r:id="rId30"/>
    <p:sldId id="441" r:id="rId31"/>
    <p:sldId id="333" r:id="rId32"/>
    <p:sldId id="325" r:id="rId33"/>
    <p:sldId id="819" r:id="rId34"/>
    <p:sldId id="336" r:id="rId35"/>
    <p:sldId id="337" r:id="rId36"/>
    <p:sldId id="820" r:id="rId37"/>
    <p:sldId id="821" r:id="rId38"/>
    <p:sldId id="822" r:id="rId39"/>
    <p:sldId id="345" r:id="rId40"/>
    <p:sldId id="346" r:id="rId41"/>
    <p:sldId id="347" r:id="rId42"/>
    <p:sldId id="338" r:id="rId43"/>
    <p:sldId id="589" r:id="rId44"/>
    <p:sldId id="590" r:id="rId45"/>
    <p:sldId id="593" r:id="rId46"/>
    <p:sldId id="606" r:id="rId47"/>
    <p:sldId id="607" r:id="rId48"/>
    <p:sldId id="591" r:id="rId49"/>
    <p:sldId id="592" r:id="rId50"/>
    <p:sldId id="595" r:id="rId51"/>
    <p:sldId id="594" r:id="rId52"/>
    <p:sldId id="609" r:id="rId53"/>
    <p:sldId id="622" r:id="rId54"/>
    <p:sldId id="627" r:id="rId55"/>
    <p:sldId id="626" r:id="rId56"/>
    <p:sldId id="625" r:id="rId57"/>
    <p:sldId id="628" r:id="rId58"/>
    <p:sldId id="631" r:id="rId59"/>
    <p:sldId id="632" r:id="rId60"/>
    <p:sldId id="633" r:id="rId61"/>
    <p:sldId id="601" r:id="rId62"/>
    <p:sldId id="599" r:id="rId63"/>
    <p:sldId id="610" r:id="rId64"/>
    <p:sldId id="600" r:id="rId65"/>
    <p:sldId id="420" r:id="rId66"/>
    <p:sldId id="560"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D92C1C-562F-4317-8028-AFB3C409662F}">
          <p14:sldIdLst>
            <p14:sldId id="375"/>
          </p14:sldIdLst>
        </p14:section>
        <p14:section name="Summary Section" id="{C1EA6100-3305-4C5B-90A6-2034A1E942F4}">
          <p14:sldIdLst>
            <p14:sldId id="602"/>
          </p14:sldIdLst>
        </p14:section>
        <p14:section name="Recap Session 1" id="{858D4CAF-17E7-44BE-A3D7-0F586E48B545}">
          <p14:sldIdLst>
            <p14:sldId id="579"/>
            <p14:sldId id="395"/>
            <p14:sldId id="394"/>
            <p14:sldId id="267"/>
            <p14:sldId id="417"/>
            <p14:sldId id="419"/>
            <p14:sldId id="351"/>
            <p14:sldId id="354"/>
            <p14:sldId id="502"/>
            <p14:sldId id="501"/>
          </p14:sldIdLst>
        </p14:section>
        <p14:section name="Project Management" id="{F64654D7-00C5-49C1-AF88-EA674DFDEE86}">
          <p14:sldIdLst>
            <p14:sldId id="634"/>
            <p14:sldId id="260"/>
            <p14:sldId id="261"/>
            <p14:sldId id="326"/>
            <p14:sldId id="373"/>
            <p14:sldId id="635"/>
            <p14:sldId id="451"/>
            <p14:sldId id="365"/>
            <p14:sldId id="620"/>
            <p14:sldId id="621"/>
            <p14:sldId id="619"/>
            <p14:sldId id="322"/>
            <p14:sldId id="315"/>
            <p14:sldId id="441"/>
            <p14:sldId id="333"/>
            <p14:sldId id="325"/>
            <p14:sldId id="819"/>
            <p14:sldId id="336"/>
            <p14:sldId id="337"/>
            <p14:sldId id="820"/>
            <p14:sldId id="821"/>
            <p14:sldId id="822"/>
            <p14:sldId id="345"/>
            <p14:sldId id="346"/>
            <p14:sldId id="347"/>
            <p14:sldId id="338"/>
          </p14:sldIdLst>
        </p14:section>
        <p14:section name="Interpersonal Skills" id="{FA2F7D86-471D-4BB6-9533-9240D364C533}">
          <p14:sldIdLst>
            <p14:sldId id="589"/>
            <p14:sldId id="590"/>
            <p14:sldId id="593"/>
            <p14:sldId id="606"/>
            <p14:sldId id="607"/>
            <p14:sldId id="591"/>
            <p14:sldId id="592"/>
            <p14:sldId id="595"/>
            <p14:sldId id="594"/>
          </p14:sldIdLst>
        </p14:section>
        <p14:section name="AI and PM Skills" id="{30BB1AB3-AE0B-49E4-85EF-E6894841A716}">
          <p14:sldIdLst>
            <p14:sldId id="609"/>
            <p14:sldId id="622"/>
            <p14:sldId id="627"/>
            <p14:sldId id="626"/>
            <p14:sldId id="625"/>
            <p14:sldId id="628"/>
            <p14:sldId id="631"/>
            <p14:sldId id="632"/>
            <p14:sldId id="633"/>
          </p14:sldIdLst>
        </p14:section>
        <p14:section name="011 Individual Assignment" id="{23F3EF36-C85A-4285-871B-5DF6AA1701F3}">
          <p14:sldIdLst>
            <p14:sldId id="601"/>
            <p14:sldId id="599"/>
            <p14:sldId id="610"/>
            <p14:sldId id="600"/>
            <p14:sldId id="420"/>
            <p14:sldId id="56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4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00"/>
    <a:srgbClr val="061D48"/>
    <a:srgbClr val="6600CC"/>
    <a:srgbClr val="9933FF"/>
    <a:srgbClr val="D8BDFF"/>
    <a:srgbClr val="00FFFF"/>
    <a:srgbClr val="3877EE"/>
    <a:srgbClr val="092D70"/>
    <a:srgbClr val="00800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758" autoAdjust="0"/>
    <p:restoredTop sz="95256" autoAdjust="0"/>
  </p:normalViewPr>
  <p:slideViewPr>
    <p:cSldViewPr snapToGrid="0" snapToObjects="1" showGuides="1">
      <p:cViewPr varScale="1">
        <p:scale>
          <a:sx n="85" d="100"/>
          <a:sy n="85" d="100"/>
        </p:scale>
        <p:origin x="96" y="62"/>
      </p:cViewPr>
      <p:guideLst>
        <p:guide orient="horz" pos="2160"/>
        <p:guide pos="3840"/>
        <p:guide orient="horz" pos="482"/>
      </p:guideLst>
    </p:cSldViewPr>
  </p:slideViewPr>
  <p:outlineViewPr>
    <p:cViewPr>
      <p:scale>
        <a:sx n="33" d="100"/>
        <a:sy n="33" d="100"/>
      </p:scale>
      <p:origin x="0" y="-4128"/>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oleObject" Target="file:///C:\Downloads\MOD007198%20Project%20Management\Project%20fail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Downloads\MOD007198%20Project%20Management\Project%20fail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rgbClr val="FF00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FFFF"/>
                    </a:solidFill>
                    <a:latin typeface="Raleway" panose="020B0503030101060003"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Scope creep</c:v>
                </c:pt>
                <c:pt idx="1">
                  <c:v>Failures</c:v>
                </c:pt>
              </c:strCache>
            </c:strRef>
          </c:cat>
          <c:val>
            <c:numRef>
              <c:f>Sheet1!$B$2:$B$3</c:f>
              <c:numCache>
                <c:formatCode>0%</c:formatCode>
                <c:ptCount val="2"/>
                <c:pt idx="0">
                  <c:v>0.34</c:v>
                </c:pt>
                <c:pt idx="1">
                  <c:v>0.12</c:v>
                </c:pt>
              </c:numCache>
            </c:numRef>
          </c:val>
          <c:extLst>
            <c:ext xmlns:c16="http://schemas.microsoft.com/office/drawing/2014/chart" uri="{C3380CC4-5D6E-409C-BE32-E72D297353CC}">
              <c16:uniqueId val="{00000000-8F69-49FC-8CC1-8627E1D5EBDE}"/>
            </c:ext>
          </c:extLst>
        </c:ser>
        <c:ser>
          <c:idx val="1"/>
          <c:order val="1"/>
          <c:spPr>
            <a:solidFill>
              <a:srgbClr val="92D05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Raleway" panose="020B05030301010600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Scope creep</c:v>
                </c:pt>
                <c:pt idx="1">
                  <c:v>Failures</c:v>
                </c:pt>
              </c:strCache>
            </c:strRef>
          </c:cat>
          <c:val>
            <c:numRef>
              <c:f>Sheet1!$C$2:$C$3</c:f>
              <c:numCache>
                <c:formatCode>0%</c:formatCode>
                <c:ptCount val="2"/>
                <c:pt idx="0">
                  <c:v>0.65999999999999992</c:v>
                </c:pt>
                <c:pt idx="1">
                  <c:v>0.88</c:v>
                </c:pt>
              </c:numCache>
            </c:numRef>
          </c:val>
          <c:extLst>
            <c:ext xmlns:c16="http://schemas.microsoft.com/office/drawing/2014/chart" uri="{C3380CC4-5D6E-409C-BE32-E72D297353CC}">
              <c16:uniqueId val="{00000001-8F69-49FC-8CC1-8627E1D5EBDE}"/>
            </c:ext>
          </c:extLst>
        </c:ser>
        <c:dLbls>
          <c:showLegendKey val="0"/>
          <c:showVal val="0"/>
          <c:showCatName val="0"/>
          <c:showSerName val="0"/>
          <c:showPercent val="0"/>
          <c:showBubbleSize val="0"/>
        </c:dLbls>
        <c:gapWidth val="150"/>
        <c:overlap val="100"/>
        <c:axId val="1127171439"/>
        <c:axId val="1127173103"/>
      </c:barChart>
      <c:catAx>
        <c:axId val="1127171439"/>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Raleway" panose="020B0503030101060003" pitchFamily="34" charset="0"/>
                <a:ea typeface="+mn-ea"/>
                <a:cs typeface="+mn-cs"/>
              </a:defRPr>
            </a:pPr>
            <a:endParaRPr lang="en-US"/>
          </a:p>
        </c:txPr>
        <c:crossAx val="1127173103"/>
        <c:crosses val="autoZero"/>
        <c:auto val="1"/>
        <c:lblAlgn val="ctr"/>
        <c:lblOffset val="100"/>
        <c:noMultiLvlLbl val="0"/>
      </c:catAx>
      <c:valAx>
        <c:axId val="1127173103"/>
        <c:scaling>
          <c:orientation val="minMax"/>
          <c:max val="1"/>
        </c:scaling>
        <c:delete val="0"/>
        <c:axPos val="b"/>
        <c:majorGridlines>
          <c:spPr>
            <a:ln w="9525" cap="flat" cmpd="sng" algn="ctr">
              <a:solidFill>
                <a:schemeClr val="tx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Raleway" panose="020B0503030101060003" pitchFamily="34" charset="0"/>
                <a:ea typeface="+mn-ea"/>
                <a:cs typeface="+mn-cs"/>
              </a:defRPr>
            </a:pPr>
            <a:endParaRPr lang="en-US"/>
          </a:p>
        </c:txPr>
        <c:crossAx val="11271714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rgbClr val="92D05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Raleway" panose="020B0503030101060003"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On time</c:v>
                </c:pt>
                <c:pt idx="1">
                  <c:v>Within budget</c:v>
                </c:pt>
                <c:pt idx="2">
                  <c:v>Met goals</c:v>
                </c:pt>
              </c:strCache>
            </c:strRef>
          </c:cat>
          <c:val>
            <c:numRef>
              <c:f>Sheet1!$B$5:$B$7</c:f>
              <c:numCache>
                <c:formatCode>0%</c:formatCode>
                <c:ptCount val="3"/>
                <c:pt idx="0">
                  <c:v>0.55000000000000004</c:v>
                </c:pt>
                <c:pt idx="1">
                  <c:v>0.62</c:v>
                </c:pt>
                <c:pt idx="2">
                  <c:v>0.73</c:v>
                </c:pt>
              </c:numCache>
            </c:numRef>
          </c:val>
          <c:extLst>
            <c:ext xmlns:c16="http://schemas.microsoft.com/office/drawing/2014/chart" uri="{C3380CC4-5D6E-409C-BE32-E72D297353CC}">
              <c16:uniqueId val="{00000000-F72A-4C14-B4E8-E41363798106}"/>
            </c:ext>
          </c:extLst>
        </c:ser>
        <c:ser>
          <c:idx val="1"/>
          <c:order val="1"/>
          <c:spPr>
            <a:solidFill>
              <a:srgbClr val="FF00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FFFF"/>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On time</c:v>
                </c:pt>
                <c:pt idx="1">
                  <c:v>Within budget</c:v>
                </c:pt>
                <c:pt idx="2">
                  <c:v>Met goals</c:v>
                </c:pt>
              </c:strCache>
            </c:strRef>
          </c:cat>
          <c:val>
            <c:numRef>
              <c:f>Sheet1!$C$5:$C$7</c:f>
              <c:numCache>
                <c:formatCode>0%</c:formatCode>
                <c:ptCount val="3"/>
                <c:pt idx="0">
                  <c:v>0.44999999999999996</c:v>
                </c:pt>
                <c:pt idx="1">
                  <c:v>0.38</c:v>
                </c:pt>
                <c:pt idx="2">
                  <c:v>0.27</c:v>
                </c:pt>
              </c:numCache>
            </c:numRef>
          </c:val>
          <c:extLst>
            <c:ext xmlns:c16="http://schemas.microsoft.com/office/drawing/2014/chart" uri="{C3380CC4-5D6E-409C-BE32-E72D297353CC}">
              <c16:uniqueId val="{00000001-F72A-4C14-B4E8-E41363798106}"/>
            </c:ext>
          </c:extLst>
        </c:ser>
        <c:dLbls>
          <c:showLegendKey val="0"/>
          <c:showVal val="0"/>
          <c:showCatName val="0"/>
          <c:showSerName val="0"/>
          <c:showPercent val="0"/>
          <c:showBubbleSize val="0"/>
        </c:dLbls>
        <c:gapWidth val="150"/>
        <c:overlap val="100"/>
        <c:axId val="1127171439"/>
        <c:axId val="1127173103"/>
      </c:barChart>
      <c:catAx>
        <c:axId val="1127171439"/>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Raleway" panose="020B0503030101060003" pitchFamily="34" charset="0"/>
                <a:ea typeface="+mn-ea"/>
                <a:cs typeface="+mn-cs"/>
              </a:defRPr>
            </a:pPr>
            <a:endParaRPr lang="en-US"/>
          </a:p>
        </c:txPr>
        <c:crossAx val="1127173103"/>
        <c:crosses val="autoZero"/>
        <c:auto val="1"/>
        <c:lblAlgn val="ctr"/>
        <c:lblOffset val="100"/>
        <c:noMultiLvlLbl val="0"/>
      </c:catAx>
      <c:valAx>
        <c:axId val="1127173103"/>
        <c:scaling>
          <c:orientation val="minMax"/>
          <c:max val="1"/>
        </c:scaling>
        <c:delete val="0"/>
        <c:axPos val="b"/>
        <c:majorGridlines>
          <c:spPr>
            <a:ln w="9525" cap="flat" cmpd="sng" algn="ctr">
              <a:solidFill>
                <a:schemeClr val="tx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Raleway" panose="020B0503030101060003" pitchFamily="34" charset="0"/>
                <a:ea typeface="+mn-ea"/>
                <a:cs typeface="+mn-cs"/>
              </a:defRPr>
            </a:pPr>
            <a:endParaRPr lang="en-US"/>
          </a:p>
        </c:txPr>
        <c:crossAx val="11271714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6A1C69-43F4-46E1-9BAA-EAB5CD9379A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TT"/>
        </a:p>
      </dgm:t>
    </dgm:pt>
    <dgm:pt modelId="{72B32739-CD50-4735-927B-E0F15AA62F70}">
      <dgm:prSet phldrT="[Text]" custT="1"/>
      <dgm:spPr/>
      <dgm:t>
        <a:bodyPr/>
        <a:lstStyle/>
        <a:p>
          <a:r>
            <a:rPr lang="en-TT" sz="3200" dirty="0"/>
            <a:t>Temporary</a:t>
          </a:r>
        </a:p>
      </dgm:t>
    </dgm:pt>
    <dgm:pt modelId="{878F4F36-AEAB-4EF2-BA59-FCA4E9BC1EFC}" type="parTrans" cxnId="{44CC3C1F-9644-4076-8026-6A1258062F7E}">
      <dgm:prSet/>
      <dgm:spPr/>
      <dgm:t>
        <a:bodyPr/>
        <a:lstStyle/>
        <a:p>
          <a:endParaRPr lang="en-TT"/>
        </a:p>
      </dgm:t>
    </dgm:pt>
    <dgm:pt modelId="{4769BECE-8617-49FF-BED8-FC1F0155836B}" type="sibTrans" cxnId="{44CC3C1F-9644-4076-8026-6A1258062F7E}">
      <dgm:prSet/>
      <dgm:spPr/>
      <dgm:t>
        <a:bodyPr/>
        <a:lstStyle/>
        <a:p>
          <a:endParaRPr lang="en-TT"/>
        </a:p>
      </dgm:t>
    </dgm:pt>
    <dgm:pt modelId="{D2419271-A485-40F0-9490-F1E2482E0CE6}">
      <dgm:prSet phldrT="[Text]" custT="1"/>
      <dgm:spPr/>
      <dgm:t>
        <a:bodyPr/>
        <a:lstStyle/>
        <a:p>
          <a:r>
            <a:rPr lang="en-TT" sz="3200" dirty="0"/>
            <a:t>Unique</a:t>
          </a:r>
        </a:p>
      </dgm:t>
    </dgm:pt>
    <dgm:pt modelId="{FEB8575F-0FE9-486E-AF29-22E688AAE046}" type="parTrans" cxnId="{9F3C6F0E-F54C-490C-9498-886422BB77B0}">
      <dgm:prSet/>
      <dgm:spPr/>
      <dgm:t>
        <a:bodyPr/>
        <a:lstStyle/>
        <a:p>
          <a:endParaRPr lang="en-TT"/>
        </a:p>
      </dgm:t>
    </dgm:pt>
    <dgm:pt modelId="{DC9BAD33-62C8-49EF-81D8-E3E93A44460D}" type="sibTrans" cxnId="{9F3C6F0E-F54C-490C-9498-886422BB77B0}">
      <dgm:prSet/>
      <dgm:spPr/>
      <dgm:t>
        <a:bodyPr/>
        <a:lstStyle/>
        <a:p>
          <a:endParaRPr lang="en-TT"/>
        </a:p>
      </dgm:t>
    </dgm:pt>
    <dgm:pt modelId="{23A12DFD-9603-4CF7-91C6-8189CE660899}">
      <dgm:prSet phldrT="[Text]" custT="1"/>
      <dgm:spPr/>
      <dgm:t>
        <a:bodyPr/>
        <a:lstStyle/>
        <a:p>
          <a:r>
            <a:rPr lang="en-TT" sz="3200" dirty="0"/>
            <a:t>Progressive Elaboration</a:t>
          </a:r>
        </a:p>
      </dgm:t>
    </dgm:pt>
    <dgm:pt modelId="{6073C760-0B39-4053-AB19-60BED37885FA}" type="parTrans" cxnId="{952C045D-68EB-4CA3-9239-8CDCC6020159}">
      <dgm:prSet/>
      <dgm:spPr/>
      <dgm:t>
        <a:bodyPr/>
        <a:lstStyle/>
        <a:p>
          <a:endParaRPr lang="en-TT"/>
        </a:p>
      </dgm:t>
    </dgm:pt>
    <dgm:pt modelId="{7705C75B-C580-454A-9C9D-4D583F96BFCF}" type="sibTrans" cxnId="{952C045D-68EB-4CA3-9239-8CDCC6020159}">
      <dgm:prSet/>
      <dgm:spPr/>
      <dgm:t>
        <a:bodyPr/>
        <a:lstStyle/>
        <a:p>
          <a:endParaRPr lang="en-TT"/>
        </a:p>
      </dgm:t>
    </dgm:pt>
    <dgm:pt modelId="{B0E8E156-5E40-4F9E-8F31-20B8CDBA7F2A}" type="pres">
      <dgm:prSet presAssocID="{1B6A1C69-43F4-46E1-9BAA-EAB5CD9379A3}" presName="diagram" presStyleCnt="0">
        <dgm:presLayoutVars>
          <dgm:dir/>
          <dgm:resizeHandles val="exact"/>
        </dgm:presLayoutVars>
      </dgm:prSet>
      <dgm:spPr/>
    </dgm:pt>
    <dgm:pt modelId="{591B08C7-974C-44D6-9214-878842B6590D}" type="pres">
      <dgm:prSet presAssocID="{72B32739-CD50-4735-927B-E0F15AA62F70}" presName="node" presStyleLbl="node1" presStyleIdx="0" presStyleCnt="3">
        <dgm:presLayoutVars>
          <dgm:bulletEnabled val="1"/>
        </dgm:presLayoutVars>
      </dgm:prSet>
      <dgm:spPr/>
    </dgm:pt>
    <dgm:pt modelId="{123F90F5-9BFB-4A27-961F-4F8EFED6CBAC}" type="pres">
      <dgm:prSet presAssocID="{4769BECE-8617-49FF-BED8-FC1F0155836B}" presName="sibTrans" presStyleCnt="0"/>
      <dgm:spPr/>
    </dgm:pt>
    <dgm:pt modelId="{E7D61D4C-1DBA-4E7D-9AC1-2B764FF48EF6}" type="pres">
      <dgm:prSet presAssocID="{D2419271-A485-40F0-9490-F1E2482E0CE6}" presName="node" presStyleLbl="node1" presStyleIdx="1" presStyleCnt="3">
        <dgm:presLayoutVars>
          <dgm:bulletEnabled val="1"/>
        </dgm:presLayoutVars>
      </dgm:prSet>
      <dgm:spPr/>
    </dgm:pt>
    <dgm:pt modelId="{5D1019EC-4E5E-4298-BAA0-566B736E0C6D}" type="pres">
      <dgm:prSet presAssocID="{DC9BAD33-62C8-49EF-81D8-E3E93A44460D}" presName="sibTrans" presStyleCnt="0"/>
      <dgm:spPr/>
    </dgm:pt>
    <dgm:pt modelId="{9D00E6DB-A00A-4E9A-BD4F-8A778B2C398D}" type="pres">
      <dgm:prSet presAssocID="{23A12DFD-9603-4CF7-91C6-8189CE660899}" presName="node" presStyleLbl="node1" presStyleIdx="2" presStyleCnt="3">
        <dgm:presLayoutVars>
          <dgm:bulletEnabled val="1"/>
        </dgm:presLayoutVars>
      </dgm:prSet>
      <dgm:spPr/>
    </dgm:pt>
  </dgm:ptLst>
  <dgm:cxnLst>
    <dgm:cxn modelId="{9F3C6F0E-F54C-490C-9498-886422BB77B0}" srcId="{1B6A1C69-43F4-46E1-9BAA-EAB5CD9379A3}" destId="{D2419271-A485-40F0-9490-F1E2482E0CE6}" srcOrd="1" destOrd="0" parTransId="{FEB8575F-0FE9-486E-AF29-22E688AAE046}" sibTransId="{DC9BAD33-62C8-49EF-81D8-E3E93A44460D}"/>
    <dgm:cxn modelId="{05FC3819-54BC-4EC1-A2FB-A38B9FDC2D93}" type="presOf" srcId="{72B32739-CD50-4735-927B-E0F15AA62F70}" destId="{591B08C7-974C-44D6-9214-878842B6590D}" srcOrd="0" destOrd="0" presId="urn:microsoft.com/office/officeart/2005/8/layout/default"/>
    <dgm:cxn modelId="{44CC3C1F-9644-4076-8026-6A1258062F7E}" srcId="{1B6A1C69-43F4-46E1-9BAA-EAB5CD9379A3}" destId="{72B32739-CD50-4735-927B-E0F15AA62F70}" srcOrd="0" destOrd="0" parTransId="{878F4F36-AEAB-4EF2-BA59-FCA4E9BC1EFC}" sibTransId="{4769BECE-8617-49FF-BED8-FC1F0155836B}"/>
    <dgm:cxn modelId="{952C045D-68EB-4CA3-9239-8CDCC6020159}" srcId="{1B6A1C69-43F4-46E1-9BAA-EAB5CD9379A3}" destId="{23A12DFD-9603-4CF7-91C6-8189CE660899}" srcOrd="2" destOrd="0" parTransId="{6073C760-0B39-4053-AB19-60BED37885FA}" sibTransId="{7705C75B-C580-454A-9C9D-4D583F96BFCF}"/>
    <dgm:cxn modelId="{6E4017AF-D6F1-4620-BA55-194EFDFC155A}" type="presOf" srcId="{D2419271-A485-40F0-9490-F1E2482E0CE6}" destId="{E7D61D4C-1DBA-4E7D-9AC1-2B764FF48EF6}" srcOrd="0" destOrd="0" presId="urn:microsoft.com/office/officeart/2005/8/layout/default"/>
    <dgm:cxn modelId="{0547E6B3-8341-4B73-81AF-1C17160F741E}" type="presOf" srcId="{1B6A1C69-43F4-46E1-9BAA-EAB5CD9379A3}" destId="{B0E8E156-5E40-4F9E-8F31-20B8CDBA7F2A}" srcOrd="0" destOrd="0" presId="urn:microsoft.com/office/officeart/2005/8/layout/default"/>
    <dgm:cxn modelId="{ED88D2C3-D5E7-401C-B89F-71623B8CF0DD}" type="presOf" srcId="{23A12DFD-9603-4CF7-91C6-8189CE660899}" destId="{9D00E6DB-A00A-4E9A-BD4F-8A778B2C398D}" srcOrd="0" destOrd="0" presId="urn:microsoft.com/office/officeart/2005/8/layout/default"/>
    <dgm:cxn modelId="{0363CD1B-28F6-48D3-8885-92066E6D7DEE}" type="presParOf" srcId="{B0E8E156-5E40-4F9E-8F31-20B8CDBA7F2A}" destId="{591B08C7-974C-44D6-9214-878842B6590D}" srcOrd="0" destOrd="0" presId="urn:microsoft.com/office/officeart/2005/8/layout/default"/>
    <dgm:cxn modelId="{33D33C31-65E8-447E-8FE3-125371A4A27B}" type="presParOf" srcId="{B0E8E156-5E40-4F9E-8F31-20B8CDBA7F2A}" destId="{123F90F5-9BFB-4A27-961F-4F8EFED6CBAC}" srcOrd="1" destOrd="0" presId="urn:microsoft.com/office/officeart/2005/8/layout/default"/>
    <dgm:cxn modelId="{89F74859-DD5E-41DF-8B69-EA9A25A435A8}" type="presParOf" srcId="{B0E8E156-5E40-4F9E-8F31-20B8CDBA7F2A}" destId="{E7D61D4C-1DBA-4E7D-9AC1-2B764FF48EF6}" srcOrd="2" destOrd="0" presId="urn:microsoft.com/office/officeart/2005/8/layout/default"/>
    <dgm:cxn modelId="{4EDD15EE-79DC-4366-BAAF-7311100B8614}" type="presParOf" srcId="{B0E8E156-5E40-4F9E-8F31-20B8CDBA7F2A}" destId="{5D1019EC-4E5E-4298-BAA0-566B736E0C6D}" srcOrd="3" destOrd="0" presId="urn:microsoft.com/office/officeart/2005/8/layout/default"/>
    <dgm:cxn modelId="{BF22C21F-3F84-49C8-A6CA-BC5C4B6AE098}" type="presParOf" srcId="{B0E8E156-5E40-4F9E-8F31-20B8CDBA7F2A}" destId="{9D00E6DB-A00A-4E9A-BD4F-8A778B2C398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ABFB67-2D4F-4C25-B535-7BDCBF421604}"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TT"/>
        </a:p>
      </dgm:t>
    </dgm:pt>
    <dgm:pt modelId="{4AC5D221-601C-4E96-89CC-49B8CD166726}">
      <dgm:prSet phldrT="[Text]"/>
      <dgm:spPr/>
      <dgm:t>
        <a:bodyPr/>
        <a:lstStyle/>
        <a:p>
          <a:r>
            <a:rPr lang="en-TT" dirty="0"/>
            <a:t>Concepts and Structure</a:t>
          </a:r>
        </a:p>
      </dgm:t>
    </dgm:pt>
    <dgm:pt modelId="{4A73125F-0FDF-46EE-91FE-665AF0D9DA09}" type="parTrans" cxnId="{776E3143-ADC9-40D8-9970-388E42670928}">
      <dgm:prSet/>
      <dgm:spPr/>
      <dgm:t>
        <a:bodyPr/>
        <a:lstStyle/>
        <a:p>
          <a:endParaRPr lang="en-TT"/>
        </a:p>
      </dgm:t>
    </dgm:pt>
    <dgm:pt modelId="{09BB65DE-7F42-456B-97C5-D3D718EC3DBE}" type="sibTrans" cxnId="{776E3143-ADC9-40D8-9970-388E42670928}">
      <dgm:prSet/>
      <dgm:spPr/>
      <dgm:t>
        <a:bodyPr/>
        <a:lstStyle/>
        <a:p>
          <a:endParaRPr lang="en-TT"/>
        </a:p>
      </dgm:t>
    </dgm:pt>
    <dgm:pt modelId="{DC3DE665-316E-4CF3-8336-F7B5C0EF6F5F}">
      <dgm:prSet phldrT="[Text]"/>
      <dgm:spPr/>
      <dgm:t>
        <a:bodyPr/>
        <a:lstStyle/>
        <a:p>
          <a:r>
            <a:rPr lang="en-TT" dirty="0"/>
            <a:t>Common methods and rules</a:t>
          </a:r>
        </a:p>
      </dgm:t>
    </dgm:pt>
    <dgm:pt modelId="{642750B0-A85B-415A-89C2-6C4FEF2D8598}" type="parTrans" cxnId="{6FC0E8D4-EBE7-4FD2-98E9-E0D105223EE4}">
      <dgm:prSet/>
      <dgm:spPr/>
      <dgm:t>
        <a:bodyPr/>
        <a:lstStyle/>
        <a:p>
          <a:endParaRPr lang="en-TT"/>
        </a:p>
      </dgm:t>
    </dgm:pt>
    <dgm:pt modelId="{509ABD41-68BD-486D-B7CE-D765D9F6006A}" type="sibTrans" cxnId="{6FC0E8D4-EBE7-4FD2-98E9-E0D105223EE4}">
      <dgm:prSet/>
      <dgm:spPr/>
      <dgm:t>
        <a:bodyPr/>
        <a:lstStyle/>
        <a:p>
          <a:endParaRPr lang="en-TT"/>
        </a:p>
      </dgm:t>
    </dgm:pt>
    <dgm:pt modelId="{F84CBB16-BCA6-47A1-A4FD-AEE1A3E77188}">
      <dgm:prSet phldrT="[Text]"/>
      <dgm:spPr/>
      <dgm:t>
        <a:bodyPr/>
        <a:lstStyle/>
        <a:p>
          <a:r>
            <a:rPr lang="en-TT" dirty="0"/>
            <a:t>Standardize Delivery</a:t>
          </a:r>
        </a:p>
      </dgm:t>
    </dgm:pt>
    <dgm:pt modelId="{2B68C5EC-BC66-4B3E-A9C7-5D7EB80663FA}" type="parTrans" cxnId="{9850B787-9772-4D44-BD70-211592EE6F70}">
      <dgm:prSet/>
      <dgm:spPr/>
      <dgm:t>
        <a:bodyPr/>
        <a:lstStyle/>
        <a:p>
          <a:endParaRPr lang="en-TT"/>
        </a:p>
      </dgm:t>
    </dgm:pt>
    <dgm:pt modelId="{0BEE3B58-7147-4F69-8BBD-16627A2B31FF}" type="sibTrans" cxnId="{9850B787-9772-4D44-BD70-211592EE6F70}">
      <dgm:prSet/>
      <dgm:spPr/>
      <dgm:t>
        <a:bodyPr/>
        <a:lstStyle/>
        <a:p>
          <a:endParaRPr lang="en-TT"/>
        </a:p>
      </dgm:t>
    </dgm:pt>
    <dgm:pt modelId="{22252693-ECAC-4298-A48A-0A7C59032333}">
      <dgm:prSet phldrT="[Text]"/>
      <dgm:spPr/>
      <dgm:t>
        <a:bodyPr/>
        <a:lstStyle/>
        <a:p>
          <a:r>
            <a:rPr lang="en-TT" dirty="0"/>
            <a:t>Provide a Framework for management</a:t>
          </a:r>
        </a:p>
      </dgm:t>
    </dgm:pt>
    <dgm:pt modelId="{AAD8E90F-38FB-414A-B796-3CC62386A0C2}" type="parTrans" cxnId="{C3EC8BC9-405C-49DE-AA8F-BE59B7039925}">
      <dgm:prSet/>
      <dgm:spPr/>
      <dgm:t>
        <a:bodyPr/>
        <a:lstStyle/>
        <a:p>
          <a:endParaRPr lang="en-TT"/>
        </a:p>
      </dgm:t>
    </dgm:pt>
    <dgm:pt modelId="{E7064082-658D-4C91-B18A-ECB5B828ACA2}" type="sibTrans" cxnId="{C3EC8BC9-405C-49DE-AA8F-BE59B7039925}">
      <dgm:prSet/>
      <dgm:spPr/>
      <dgm:t>
        <a:bodyPr/>
        <a:lstStyle/>
        <a:p>
          <a:endParaRPr lang="en-TT"/>
        </a:p>
      </dgm:t>
    </dgm:pt>
    <dgm:pt modelId="{72F40D56-04A8-4D00-AC20-C946286ECF3F}">
      <dgm:prSet phldrT="[Text]"/>
      <dgm:spPr/>
      <dgm:t>
        <a:bodyPr/>
        <a:lstStyle/>
        <a:p>
          <a:r>
            <a:rPr lang="en-TT" dirty="0"/>
            <a:t>Procedure and steps</a:t>
          </a:r>
        </a:p>
      </dgm:t>
    </dgm:pt>
    <dgm:pt modelId="{F2376BE8-4380-41F0-9337-9FC18BCF9DD7}" type="parTrans" cxnId="{1B8E4DC4-A960-408E-BECF-4453CBB01418}">
      <dgm:prSet/>
      <dgm:spPr/>
      <dgm:t>
        <a:bodyPr/>
        <a:lstStyle/>
        <a:p>
          <a:endParaRPr lang="en-TT"/>
        </a:p>
      </dgm:t>
    </dgm:pt>
    <dgm:pt modelId="{3A9502B1-1666-4610-8401-4BD75F6652A6}" type="sibTrans" cxnId="{1B8E4DC4-A960-408E-BECF-4453CBB01418}">
      <dgm:prSet/>
      <dgm:spPr/>
      <dgm:t>
        <a:bodyPr/>
        <a:lstStyle/>
        <a:p>
          <a:endParaRPr lang="en-TT"/>
        </a:p>
      </dgm:t>
    </dgm:pt>
    <dgm:pt modelId="{8C99BED0-6A33-45FE-8CB3-5C50791A187E}" type="pres">
      <dgm:prSet presAssocID="{BBABFB67-2D4F-4C25-B535-7BDCBF421604}" presName="diagram" presStyleCnt="0">
        <dgm:presLayoutVars>
          <dgm:dir/>
          <dgm:resizeHandles val="exact"/>
        </dgm:presLayoutVars>
      </dgm:prSet>
      <dgm:spPr/>
    </dgm:pt>
    <dgm:pt modelId="{AFE86D6E-B1F7-4219-B5D5-1AA19329D700}" type="pres">
      <dgm:prSet presAssocID="{4AC5D221-601C-4E96-89CC-49B8CD166726}" presName="node" presStyleLbl="node1" presStyleIdx="0" presStyleCnt="5">
        <dgm:presLayoutVars>
          <dgm:bulletEnabled val="1"/>
        </dgm:presLayoutVars>
      </dgm:prSet>
      <dgm:spPr/>
    </dgm:pt>
    <dgm:pt modelId="{60727135-4396-48CF-A633-CE262434C4D3}" type="pres">
      <dgm:prSet presAssocID="{09BB65DE-7F42-456B-97C5-D3D718EC3DBE}" presName="sibTrans" presStyleCnt="0"/>
      <dgm:spPr/>
    </dgm:pt>
    <dgm:pt modelId="{C77FAD00-3AB0-40DF-B0E1-8473A899AFF9}" type="pres">
      <dgm:prSet presAssocID="{DC3DE665-316E-4CF3-8336-F7B5C0EF6F5F}" presName="node" presStyleLbl="node1" presStyleIdx="1" presStyleCnt="5">
        <dgm:presLayoutVars>
          <dgm:bulletEnabled val="1"/>
        </dgm:presLayoutVars>
      </dgm:prSet>
      <dgm:spPr/>
    </dgm:pt>
    <dgm:pt modelId="{8EABB569-7D4A-4022-A1DD-7AF67C872388}" type="pres">
      <dgm:prSet presAssocID="{509ABD41-68BD-486D-B7CE-D765D9F6006A}" presName="sibTrans" presStyleCnt="0"/>
      <dgm:spPr/>
    </dgm:pt>
    <dgm:pt modelId="{7CC9F036-A5F1-4E2D-9D6E-B3CA00D79798}" type="pres">
      <dgm:prSet presAssocID="{F84CBB16-BCA6-47A1-A4FD-AEE1A3E77188}" presName="node" presStyleLbl="node1" presStyleIdx="2" presStyleCnt="5">
        <dgm:presLayoutVars>
          <dgm:bulletEnabled val="1"/>
        </dgm:presLayoutVars>
      </dgm:prSet>
      <dgm:spPr/>
    </dgm:pt>
    <dgm:pt modelId="{30E18E7B-F697-497C-B79E-466EF3983717}" type="pres">
      <dgm:prSet presAssocID="{0BEE3B58-7147-4F69-8BBD-16627A2B31FF}" presName="sibTrans" presStyleCnt="0"/>
      <dgm:spPr/>
    </dgm:pt>
    <dgm:pt modelId="{F3A24585-4447-406C-9F55-C987C0329398}" type="pres">
      <dgm:prSet presAssocID="{22252693-ECAC-4298-A48A-0A7C59032333}" presName="node" presStyleLbl="node1" presStyleIdx="3" presStyleCnt="5">
        <dgm:presLayoutVars>
          <dgm:bulletEnabled val="1"/>
        </dgm:presLayoutVars>
      </dgm:prSet>
      <dgm:spPr/>
    </dgm:pt>
    <dgm:pt modelId="{EDE2E5D8-A1CE-4A50-8D80-B6135C0529C6}" type="pres">
      <dgm:prSet presAssocID="{E7064082-658D-4C91-B18A-ECB5B828ACA2}" presName="sibTrans" presStyleCnt="0"/>
      <dgm:spPr/>
    </dgm:pt>
    <dgm:pt modelId="{EF512D54-8D71-433E-801F-A9D5C7B2CCB0}" type="pres">
      <dgm:prSet presAssocID="{72F40D56-04A8-4D00-AC20-C946286ECF3F}" presName="node" presStyleLbl="node1" presStyleIdx="4" presStyleCnt="5">
        <dgm:presLayoutVars>
          <dgm:bulletEnabled val="1"/>
        </dgm:presLayoutVars>
      </dgm:prSet>
      <dgm:spPr/>
    </dgm:pt>
  </dgm:ptLst>
  <dgm:cxnLst>
    <dgm:cxn modelId="{776E3143-ADC9-40D8-9970-388E42670928}" srcId="{BBABFB67-2D4F-4C25-B535-7BDCBF421604}" destId="{4AC5D221-601C-4E96-89CC-49B8CD166726}" srcOrd="0" destOrd="0" parTransId="{4A73125F-0FDF-46EE-91FE-665AF0D9DA09}" sibTransId="{09BB65DE-7F42-456B-97C5-D3D718EC3DBE}"/>
    <dgm:cxn modelId="{90296E70-7081-44F1-BF49-4C01ABF7068B}" type="presOf" srcId="{F84CBB16-BCA6-47A1-A4FD-AEE1A3E77188}" destId="{7CC9F036-A5F1-4E2D-9D6E-B3CA00D79798}" srcOrd="0" destOrd="0" presId="urn:microsoft.com/office/officeart/2005/8/layout/default"/>
    <dgm:cxn modelId="{18CABB52-CA0F-4EE8-AB8B-C439975643D8}" type="presOf" srcId="{4AC5D221-601C-4E96-89CC-49B8CD166726}" destId="{AFE86D6E-B1F7-4219-B5D5-1AA19329D700}" srcOrd="0" destOrd="0" presId="urn:microsoft.com/office/officeart/2005/8/layout/default"/>
    <dgm:cxn modelId="{4664365A-0175-461E-9BEB-435F32DE3367}" type="presOf" srcId="{72F40D56-04A8-4D00-AC20-C946286ECF3F}" destId="{EF512D54-8D71-433E-801F-A9D5C7B2CCB0}" srcOrd="0" destOrd="0" presId="urn:microsoft.com/office/officeart/2005/8/layout/default"/>
    <dgm:cxn modelId="{9850B787-9772-4D44-BD70-211592EE6F70}" srcId="{BBABFB67-2D4F-4C25-B535-7BDCBF421604}" destId="{F84CBB16-BCA6-47A1-A4FD-AEE1A3E77188}" srcOrd="2" destOrd="0" parTransId="{2B68C5EC-BC66-4B3E-A9C7-5D7EB80663FA}" sibTransId="{0BEE3B58-7147-4F69-8BBD-16627A2B31FF}"/>
    <dgm:cxn modelId="{D8FEB9C2-1142-4C72-9BE0-5583C4CAE906}" type="presOf" srcId="{BBABFB67-2D4F-4C25-B535-7BDCBF421604}" destId="{8C99BED0-6A33-45FE-8CB3-5C50791A187E}" srcOrd="0" destOrd="0" presId="urn:microsoft.com/office/officeart/2005/8/layout/default"/>
    <dgm:cxn modelId="{1B8E4DC4-A960-408E-BECF-4453CBB01418}" srcId="{BBABFB67-2D4F-4C25-B535-7BDCBF421604}" destId="{72F40D56-04A8-4D00-AC20-C946286ECF3F}" srcOrd="4" destOrd="0" parTransId="{F2376BE8-4380-41F0-9337-9FC18BCF9DD7}" sibTransId="{3A9502B1-1666-4610-8401-4BD75F6652A6}"/>
    <dgm:cxn modelId="{C3EC8BC9-405C-49DE-AA8F-BE59B7039925}" srcId="{BBABFB67-2D4F-4C25-B535-7BDCBF421604}" destId="{22252693-ECAC-4298-A48A-0A7C59032333}" srcOrd="3" destOrd="0" parTransId="{AAD8E90F-38FB-414A-B796-3CC62386A0C2}" sibTransId="{E7064082-658D-4C91-B18A-ECB5B828ACA2}"/>
    <dgm:cxn modelId="{DF8629D1-3DCC-44D0-B2C3-EA5D51877F59}" type="presOf" srcId="{DC3DE665-316E-4CF3-8336-F7B5C0EF6F5F}" destId="{C77FAD00-3AB0-40DF-B0E1-8473A899AFF9}" srcOrd="0" destOrd="0" presId="urn:microsoft.com/office/officeart/2005/8/layout/default"/>
    <dgm:cxn modelId="{6FC0E8D4-EBE7-4FD2-98E9-E0D105223EE4}" srcId="{BBABFB67-2D4F-4C25-B535-7BDCBF421604}" destId="{DC3DE665-316E-4CF3-8336-F7B5C0EF6F5F}" srcOrd="1" destOrd="0" parTransId="{642750B0-A85B-415A-89C2-6C4FEF2D8598}" sibTransId="{509ABD41-68BD-486D-B7CE-D765D9F6006A}"/>
    <dgm:cxn modelId="{BBD4DDF9-EC4C-4D09-9785-32EA403C0776}" type="presOf" srcId="{22252693-ECAC-4298-A48A-0A7C59032333}" destId="{F3A24585-4447-406C-9F55-C987C0329398}" srcOrd="0" destOrd="0" presId="urn:microsoft.com/office/officeart/2005/8/layout/default"/>
    <dgm:cxn modelId="{485F1013-A171-4BC6-BC78-470923464786}" type="presParOf" srcId="{8C99BED0-6A33-45FE-8CB3-5C50791A187E}" destId="{AFE86D6E-B1F7-4219-B5D5-1AA19329D700}" srcOrd="0" destOrd="0" presId="urn:microsoft.com/office/officeart/2005/8/layout/default"/>
    <dgm:cxn modelId="{8BD25089-3269-42CD-B005-9043265D953E}" type="presParOf" srcId="{8C99BED0-6A33-45FE-8CB3-5C50791A187E}" destId="{60727135-4396-48CF-A633-CE262434C4D3}" srcOrd="1" destOrd="0" presId="urn:microsoft.com/office/officeart/2005/8/layout/default"/>
    <dgm:cxn modelId="{871F4C8E-77E4-4E74-8F2B-5EAE5383BC73}" type="presParOf" srcId="{8C99BED0-6A33-45FE-8CB3-5C50791A187E}" destId="{C77FAD00-3AB0-40DF-B0E1-8473A899AFF9}" srcOrd="2" destOrd="0" presId="urn:microsoft.com/office/officeart/2005/8/layout/default"/>
    <dgm:cxn modelId="{8782C30E-B541-4806-8665-8FA905731072}" type="presParOf" srcId="{8C99BED0-6A33-45FE-8CB3-5C50791A187E}" destId="{8EABB569-7D4A-4022-A1DD-7AF67C872388}" srcOrd="3" destOrd="0" presId="urn:microsoft.com/office/officeart/2005/8/layout/default"/>
    <dgm:cxn modelId="{368BDC3E-E32C-4E3B-AF99-3C36666601D8}" type="presParOf" srcId="{8C99BED0-6A33-45FE-8CB3-5C50791A187E}" destId="{7CC9F036-A5F1-4E2D-9D6E-B3CA00D79798}" srcOrd="4" destOrd="0" presId="urn:microsoft.com/office/officeart/2005/8/layout/default"/>
    <dgm:cxn modelId="{7DDC1D7C-3FB6-4AB3-8E89-8AE517C870F4}" type="presParOf" srcId="{8C99BED0-6A33-45FE-8CB3-5C50791A187E}" destId="{30E18E7B-F697-497C-B79E-466EF3983717}" srcOrd="5" destOrd="0" presId="urn:microsoft.com/office/officeart/2005/8/layout/default"/>
    <dgm:cxn modelId="{0AED2B7F-A5C9-4B6A-94C4-149D8390BAB5}" type="presParOf" srcId="{8C99BED0-6A33-45FE-8CB3-5C50791A187E}" destId="{F3A24585-4447-406C-9F55-C987C0329398}" srcOrd="6" destOrd="0" presId="urn:microsoft.com/office/officeart/2005/8/layout/default"/>
    <dgm:cxn modelId="{09450D4E-5C39-46AD-8348-46582FC19D1C}" type="presParOf" srcId="{8C99BED0-6A33-45FE-8CB3-5C50791A187E}" destId="{EDE2E5D8-A1CE-4A50-8D80-B6135C0529C6}" srcOrd="7" destOrd="0" presId="urn:microsoft.com/office/officeart/2005/8/layout/default"/>
    <dgm:cxn modelId="{443A069F-DB39-4125-A61D-411168767796}" type="presParOf" srcId="{8C99BED0-6A33-45FE-8CB3-5C50791A187E}" destId="{EF512D54-8D71-433E-801F-A9D5C7B2CCB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D2B256-3DD7-48B0-A409-E06B204CB920}" type="doc">
      <dgm:prSet loTypeId="urn:microsoft.com/office/officeart/2005/8/layout/default" loCatId="list" qsTypeId="urn:microsoft.com/office/officeart/2005/8/quickstyle/simple1" qsCatId="simple" csTypeId="urn:microsoft.com/office/officeart/2005/8/colors/accent4_3" csCatId="accent4" phldr="1"/>
      <dgm:spPr/>
      <dgm:t>
        <a:bodyPr/>
        <a:lstStyle/>
        <a:p>
          <a:endParaRPr lang="en-TT"/>
        </a:p>
      </dgm:t>
    </dgm:pt>
    <dgm:pt modelId="{5EE4160B-28C2-4CCE-B4F6-87AA9967AE6D}">
      <dgm:prSet/>
      <dgm:spPr/>
      <dgm:t>
        <a:bodyPr/>
        <a:lstStyle/>
        <a:p>
          <a:r>
            <a:rPr lang="en-TT"/>
            <a:t>Leadership</a:t>
          </a:r>
        </a:p>
      </dgm:t>
    </dgm:pt>
    <dgm:pt modelId="{5B396AFC-BC53-44D5-B923-994FA196651C}" type="parTrans" cxnId="{02C5D54E-7D63-4106-AF44-58AF83D6E300}">
      <dgm:prSet/>
      <dgm:spPr/>
      <dgm:t>
        <a:bodyPr/>
        <a:lstStyle/>
        <a:p>
          <a:endParaRPr lang="en-TT"/>
        </a:p>
      </dgm:t>
    </dgm:pt>
    <dgm:pt modelId="{127FD3D2-96A7-4808-B21D-24BB055FB0FE}" type="sibTrans" cxnId="{02C5D54E-7D63-4106-AF44-58AF83D6E300}">
      <dgm:prSet/>
      <dgm:spPr/>
      <dgm:t>
        <a:bodyPr/>
        <a:lstStyle/>
        <a:p>
          <a:endParaRPr lang="en-TT"/>
        </a:p>
      </dgm:t>
    </dgm:pt>
    <dgm:pt modelId="{7E2E8875-198D-4389-AA99-F09504F0B12E}">
      <dgm:prSet/>
      <dgm:spPr/>
      <dgm:t>
        <a:bodyPr/>
        <a:lstStyle/>
        <a:p>
          <a:r>
            <a:rPr lang="en-TT"/>
            <a:t>Team building</a:t>
          </a:r>
        </a:p>
      </dgm:t>
    </dgm:pt>
    <dgm:pt modelId="{B73234E3-3273-44F5-8B4A-7E71CB949BB1}" type="parTrans" cxnId="{A09FDCB5-E15E-4F26-ACFD-61DBC9E9F08D}">
      <dgm:prSet/>
      <dgm:spPr/>
      <dgm:t>
        <a:bodyPr/>
        <a:lstStyle/>
        <a:p>
          <a:endParaRPr lang="en-TT"/>
        </a:p>
      </dgm:t>
    </dgm:pt>
    <dgm:pt modelId="{0CFA35BE-989F-4F81-9AA9-09F9CCA7494A}" type="sibTrans" cxnId="{A09FDCB5-E15E-4F26-ACFD-61DBC9E9F08D}">
      <dgm:prSet/>
      <dgm:spPr/>
      <dgm:t>
        <a:bodyPr/>
        <a:lstStyle/>
        <a:p>
          <a:endParaRPr lang="en-TT"/>
        </a:p>
      </dgm:t>
    </dgm:pt>
    <dgm:pt modelId="{875350E7-5EA5-4377-AA3B-9AFACB046049}">
      <dgm:prSet/>
      <dgm:spPr/>
      <dgm:t>
        <a:bodyPr/>
        <a:lstStyle/>
        <a:p>
          <a:r>
            <a:rPr lang="en-TT"/>
            <a:t>Motivation</a:t>
          </a:r>
        </a:p>
      </dgm:t>
    </dgm:pt>
    <dgm:pt modelId="{1A2A3C76-5D3F-48EF-8DB2-079E77C17BDD}" type="parTrans" cxnId="{12AD48E9-44E8-4A17-9D1F-7FE150318F85}">
      <dgm:prSet/>
      <dgm:spPr/>
      <dgm:t>
        <a:bodyPr/>
        <a:lstStyle/>
        <a:p>
          <a:endParaRPr lang="en-TT"/>
        </a:p>
      </dgm:t>
    </dgm:pt>
    <dgm:pt modelId="{78348F28-AFF9-42C2-BF0E-8DDDE71A5ADA}" type="sibTrans" cxnId="{12AD48E9-44E8-4A17-9D1F-7FE150318F85}">
      <dgm:prSet/>
      <dgm:spPr/>
      <dgm:t>
        <a:bodyPr/>
        <a:lstStyle/>
        <a:p>
          <a:endParaRPr lang="en-TT"/>
        </a:p>
      </dgm:t>
    </dgm:pt>
    <dgm:pt modelId="{638A1D05-ACF5-445F-B7B3-CEACAB6057EC}">
      <dgm:prSet/>
      <dgm:spPr/>
      <dgm:t>
        <a:bodyPr/>
        <a:lstStyle/>
        <a:p>
          <a:r>
            <a:rPr lang="en-TT" dirty="0"/>
            <a:t>Communication</a:t>
          </a:r>
        </a:p>
      </dgm:t>
    </dgm:pt>
    <dgm:pt modelId="{04CE70EA-35B9-4D53-902A-0F9C64CB1248}" type="parTrans" cxnId="{718495E4-65FA-4B3E-9702-DD059C7D1408}">
      <dgm:prSet/>
      <dgm:spPr/>
      <dgm:t>
        <a:bodyPr/>
        <a:lstStyle/>
        <a:p>
          <a:endParaRPr lang="en-TT"/>
        </a:p>
      </dgm:t>
    </dgm:pt>
    <dgm:pt modelId="{1A3C0D17-28DF-4671-8826-BC0CAAD0ECC7}" type="sibTrans" cxnId="{718495E4-65FA-4B3E-9702-DD059C7D1408}">
      <dgm:prSet/>
      <dgm:spPr/>
      <dgm:t>
        <a:bodyPr/>
        <a:lstStyle/>
        <a:p>
          <a:endParaRPr lang="en-TT"/>
        </a:p>
      </dgm:t>
    </dgm:pt>
    <dgm:pt modelId="{027494F6-0A60-4D2F-94CF-F6C74DEE1FEE}">
      <dgm:prSet/>
      <dgm:spPr/>
      <dgm:t>
        <a:bodyPr/>
        <a:lstStyle/>
        <a:p>
          <a:r>
            <a:rPr lang="en-TT"/>
            <a:t>Influencing</a:t>
          </a:r>
        </a:p>
      </dgm:t>
    </dgm:pt>
    <dgm:pt modelId="{FAB960A3-1857-42BA-92AF-A8462693266D}" type="parTrans" cxnId="{21240743-42F6-4AE3-9324-629FB5DA1BB0}">
      <dgm:prSet/>
      <dgm:spPr/>
      <dgm:t>
        <a:bodyPr/>
        <a:lstStyle/>
        <a:p>
          <a:endParaRPr lang="en-TT"/>
        </a:p>
      </dgm:t>
    </dgm:pt>
    <dgm:pt modelId="{8AFD1EEF-ED0A-4479-BF8F-C78EE588CC5B}" type="sibTrans" cxnId="{21240743-42F6-4AE3-9324-629FB5DA1BB0}">
      <dgm:prSet/>
      <dgm:spPr/>
      <dgm:t>
        <a:bodyPr/>
        <a:lstStyle/>
        <a:p>
          <a:endParaRPr lang="en-TT"/>
        </a:p>
      </dgm:t>
    </dgm:pt>
    <dgm:pt modelId="{F31B430E-6F67-43F5-93DB-26BC2E7AB692}">
      <dgm:prSet/>
      <dgm:spPr/>
      <dgm:t>
        <a:bodyPr/>
        <a:lstStyle/>
        <a:p>
          <a:r>
            <a:rPr lang="en-TT"/>
            <a:t>Decision making</a:t>
          </a:r>
        </a:p>
      </dgm:t>
    </dgm:pt>
    <dgm:pt modelId="{E3FD3DAD-5BA8-4220-8EB3-C115610E04FD}" type="parTrans" cxnId="{72A9DA4D-4B35-4614-8033-A4927C2C0CC6}">
      <dgm:prSet/>
      <dgm:spPr/>
      <dgm:t>
        <a:bodyPr/>
        <a:lstStyle/>
        <a:p>
          <a:endParaRPr lang="en-TT"/>
        </a:p>
      </dgm:t>
    </dgm:pt>
    <dgm:pt modelId="{16F0F910-34B9-4768-835E-989EF8E56D57}" type="sibTrans" cxnId="{72A9DA4D-4B35-4614-8033-A4927C2C0CC6}">
      <dgm:prSet/>
      <dgm:spPr/>
      <dgm:t>
        <a:bodyPr/>
        <a:lstStyle/>
        <a:p>
          <a:endParaRPr lang="en-TT"/>
        </a:p>
      </dgm:t>
    </dgm:pt>
    <dgm:pt modelId="{23204F90-206B-4000-AC69-4E84BB96DC4A}">
      <dgm:prSet/>
      <dgm:spPr/>
      <dgm:t>
        <a:bodyPr/>
        <a:lstStyle/>
        <a:p>
          <a:r>
            <a:rPr lang="en-TT"/>
            <a:t>Political and cultural awareness</a:t>
          </a:r>
        </a:p>
      </dgm:t>
    </dgm:pt>
    <dgm:pt modelId="{5F8996A1-2EDB-4677-9B3E-0EBD892B5604}" type="parTrans" cxnId="{4B16EBF1-0F9C-4C35-9D84-D046D4FD2500}">
      <dgm:prSet/>
      <dgm:spPr/>
      <dgm:t>
        <a:bodyPr/>
        <a:lstStyle/>
        <a:p>
          <a:endParaRPr lang="en-TT"/>
        </a:p>
      </dgm:t>
    </dgm:pt>
    <dgm:pt modelId="{9ED58BDC-EDB2-4F5F-8E7B-0F9B90FAA2F4}" type="sibTrans" cxnId="{4B16EBF1-0F9C-4C35-9D84-D046D4FD2500}">
      <dgm:prSet/>
      <dgm:spPr/>
      <dgm:t>
        <a:bodyPr/>
        <a:lstStyle/>
        <a:p>
          <a:endParaRPr lang="en-TT"/>
        </a:p>
      </dgm:t>
    </dgm:pt>
    <dgm:pt modelId="{E5CDC778-D6FE-4AE0-9786-3F6E78956496}">
      <dgm:prSet/>
      <dgm:spPr/>
      <dgm:t>
        <a:bodyPr/>
        <a:lstStyle/>
        <a:p>
          <a:r>
            <a:rPr lang="en-TT"/>
            <a:t>Negotiation</a:t>
          </a:r>
        </a:p>
      </dgm:t>
    </dgm:pt>
    <dgm:pt modelId="{85DBFDEC-7A96-4A6F-A81E-E15A3C965A88}" type="parTrans" cxnId="{9B7F2B62-1159-4FDE-BB2C-4C5A6C8CA21E}">
      <dgm:prSet/>
      <dgm:spPr/>
      <dgm:t>
        <a:bodyPr/>
        <a:lstStyle/>
        <a:p>
          <a:endParaRPr lang="en-TT"/>
        </a:p>
      </dgm:t>
    </dgm:pt>
    <dgm:pt modelId="{3A54FF67-2833-4C8E-98A8-4820BB57A0A6}" type="sibTrans" cxnId="{9B7F2B62-1159-4FDE-BB2C-4C5A6C8CA21E}">
      <dgm:prSet/>
      <dgm:spPr/>
      <dgm:t>
        <a:bodyPr/>
        <a:lstStyle/>
        <a:p>
          <a:endParaRPr lang="en-TT"/>
        </a:p>
      </dgm:t>
    </dgm:pt>
    <dgm:pt modelId="{698B7A79-246E-4CB5-8B7C-C5DC55E56B16}">
      <dgm:prSet/>
      <dgm:spPr/>
      <dgm:t>
        <a:bodyPr/>
        <a:lstStyle/>
        <a:p>
          <a:r>
            <a:rPr lang="en-TT"/>
            <a:t>Trust building</a:t>
          </a:r>
        </a:p>
      </dgm:t>
    </dgm:pt>
    <dgm:pt modelId="{8DECBF29-4E72-416E-88EF-3546E7C90D29}" type="parTrans" cxnId="{D24E9CBA-9628-4EEA-B8D0-84810DF5AC94}">
      <dgm:prSet/>
      <dgm:spPr/>
      <dgm:t>
        <a:bodyPr/>
        <a:lstStyle/>
        <a:p>
          <a:endParaRPr lang="en-TT"/>
        </a:p>
      </dgm:t>
    </dgm:pt>
    <dgm:pt modelId="{20ADF5B6-9F1A-4FDA-8735-37A96867F535}" type="sibTrans" cxnId="{D24E9CBA-9628-4EEA-B8D0-84810DF5AC94}">
      <dgm:prSet/>
      <dgm:spPr/>
      <dgm:t>
        <a:bodyPr/>
        <a:lstStyle/>
        <a:p>
          <a:endParaRPr lang="en-TT"/>
        </a:p>
      </dgm:t>
    </dgm:pt>
    <dgm:pt modelId="{63F0BAA7-4AA3-40AA-BFB8-D254C394ABBF}">
      <dgm:prSet/>
      <dgm:spPr/>
      <dgm:t>
        <a:bodyPr/>
        <a:lstStyle/>
        <a:p>
          <a:r>
            <a:rPr lang="en-TT"/>
            <a:t>Conflict management</a:t>
          </a:r>
        </a:p>
      </dgm:t>
    </dgm:pt>
    <dgm:pt modelId="{3197A708-33C2-4963-A421-D88BDFAB5ACC}" type="parTrans" cxnId="{FFB8B385-04ED-433C-8EE9-481070D0EB4C}">
      <dgm:prSet/>
      <dgm:spPr/>
      <dgm:t>
        <a:bodyPr/>
        <a:lstStyle/>
        <a:p>
          <a:endParaRPr lang="en-TT"/>
        </a:p>
      </dgm:t>
    </dgm:pt>
    <dgm:pt modelId="{B08C3E51-8796-4D27-A93B-B1D2661EF8E7}" type="sibTrans" cxnId="{FFB8B385-04ED-433C-8EE9-481070D0EB4C}">
      <dgm:prSet/>
      <dgm:spPr/>
      <dgm:t>
        <a:bodyPr/>
        <a:lstStyle/>
        <a:p>
          <a:endParaRPr lang="en-TT"/>
        </a:p>
      </dgm:t>
    </dgm:pt>
    <dgm:pt modelId="{8394A9A4-0B33-4882-B23B-238FC1388348}">
      <dgm:prSet/>
      <dgm:spPr/>
      <dgm:t>
        <a:bodyPr/>
        <a:lstStyle/>
        <a:p>
          <a:r>
            <a:rPr lang="en-TT"/>
            <a:t>Coaching</a:t>
          </a:r>
        </a:p>
      </dgm:t>
    </dgm:pt>
    <dgm:pt modelId="{7539F88D-6F51-4C63-A5EA-5A63F81BA4DE}" type="parTrans" cxnId="{0643DB54-6C72-4A53-A4E3-A8FE57DA7061}">
      <dgm:prSet/>
      <dgm:spPr/>
      <dgm:t>
        <a:bodyPr/>
        <a:lstStyle/>
        <a:p>
          <a:endParaRPr lang="en-TT"/>
        </a:p>
      </dgm:t>
    </dgm:pt>
    <dgm:pt modelId="{B8A8E816-C3E9-4CF7-8F8F-02F36E802308}" type="sibTrans" cxnId="{0643DB54-6C72-4A53-A4E3-A8FE57DA7061}">
      <dgm:prSet/>
      <dgm:spPr/>
      <dgm:t>
        <a:bodyPr/>
        <a:lstStyle/>
        <a:p>
          <a:endParaRPr lang="en-TT"/>
        </a:p>
      </dgm:t>
    </dgm:pt>
    <dgm:pt modelId="{CD6B6AF9-0C9F-40FC-A54F-B2D609BA12C6}" type="pres">
      <dgm:prSet presAssocID="{72D2B256-3DD7-48B0-A409-E06B204CB920}" presName="diagram" presStyleCnt="0">
        <dgm:presLayoutVars>
          <dgm:dir/>
          <dgm:resizeHandles val="exact"/>
        </dgm:presLayoutVars>
      </dgm:prSet>
      <dgm:spPr/>
    </dgm:pt>
    <dgm:pt modelId="{A72517C3-9240-4603-9372-DDD2DF376105}" type="pres">
      <dgm:prSet presAssocID="{8394A9A4-0B33-4882-B23B-238FC1388348}" presName="node" presStyleLbl="node1" presStyleIdx="0" presStyleCnt="11">
        <dgm:presLayoutVars>
          <dgm:bulletEnabled val="1"/>
        </dgm:presLayoutVars>
      </dgm:prSet>
      <dgm:spPr/>
    </dgm:pt>
    <dgm:pt modelId="{E5ACD5F3-A001-45E1-BFC1-0DD33F8A2476}" type="pres">
      <dgm:prSet presAssocID="{B8A8E816-C3E9-4CF7-8F8F-02F36E802308}" presName="sibTrans" presStyleCnt="0"/>
      <dgm:spPr/>
    </dgm:pt>
    <dgm:pt modelId="{6ECCCA97-75DB-44FC-800F-7318DAF0F52E}" type="pres">
      <dgm:prSet presAssocID="{63F0BAA7-4AA3-40AA-BFB8-D254C394ABBF}" presName="node" presStyleLbl="node1" presStyleIdx="1" presStyleCnt="11">
        <dgm:presLayoutVars>
          <dgm:bulletEnabled val="1"/>
        </dgm:presLayoutVars>
      </dgm:prSet>
      <dgm:spPr/>
    </dgm:pt>
    <dgm:pt modelId="{A9C31C70-1A9D-456D-9DB1-22793D975013}" type="pres">
      <dgm:prSet presAssocID="{B08C3E51-8796-4D27-A93B-B1D2661EF8E7}" presName="sibTrans" presStyleCnt="0"/>
      <dgm:spPr/>
    </dgm:pt>
    <dgm:pt modelId="{2E5E6825-B9CD-4C2E-A3DA-1EE7003FF38D}" type="pres">
      <dgm:prSet presAssocID="{698B7A79-246E-4CB5-8B7C-C5DC55E56B16}" presName="node" presStyleLbl="node1" presStyleIdx="2" presStyleCnt="11">
        <dgm:presLayoutVars>
          <dgm:bulletEnabled val="1"/>
        </dgm:presLayoutVars>
      </dgm:prSet>
      <dgm:spPr/>
    </dgm:pt>
    <dgm:pt modelId="{AA606705-BEEF-4653-A92B-55057F1AB11A}" type="pres">
      <dgm:prSet presAssocID="{20ADF5B6-9F1A-4FDA-8735-37A96867F535}" presName="sibTrans" presStyleCnt="0"/>
      <dgm:spPr/>
    </dgm:pt>
    <dgm:pt modelId="{BE1C893C-761D-474C-A6EC-5F188B3C5033}" type="pres">
      <dgm:prSet presAssocID="{E5CDC778-D6FE-4AE0-9786-3F6E78956496}" presName="node" presStyleLbl="node1" presStyleIdx="3" presStyleCnt="11">
        <dgm:presLayoutVars>
          <dgm:bulletEnabled val="1"/>
        </dgm:presLayoutVars>
      </dgm:prSet>
      <dgm:spPr/>
    </dgm:pt>
    <dgm:pt modelId="{E0A2CDA8-3DF4-49E0-A3FF-29C3D54C372C}" type="pres">
      <dgm:prSet presAssocID="{3A54FF67-2833-4C8E-98A8-4820BB57A0A6}" presName="sibTrans" presStyleCnt="0"/>
      <dgm:spPr/>
    </dgm:pt>
    <dgm:pt modelId="{08141F08-03DF-48F2-93A6-05F3721D5C12}" type="pres">
      <dgm:prSet presAssocID="{23204F90-206B-4000-AC69-4E84BB96DC4A}" presName="node" presStyleLbl="node1" presStyleIdx="4" presStyleCnt="11">
        <dgm:presLayoutVars>
          <dgm:bulletEnabled val="1"/>
        </dgm:presLayoutVars>
      </dgm:prSet>
      <dgm:spPr/>
    </dgm:pt>
    <dgm:pt modelId="{10DE3DC5-57E4-4102-9548-D554C7A4A519}" type="pres">
      <dgm:prSet presAssocID="{9ED58BDC-EDB2-4F5F-8E7B-0F9B90FAA2F4}" presName="sibTrans" presStyleCnt="0"/>
      <dgm:spPr/>
    </dgm:pt>
    <dgm:pt modelId="{3D0DCCD4-0447-4E0F-BCB1-3339AF90AF60}" type="pres">
      <dgm:prSet presAssocID="{F31B430E-6F67-43F5-93DB-26BC2E7AB692}" presName="node" presStyleLbl="node1" presStyleIdx="5" presStyleCnt="11">
        <dgm:presLayoutVars>
          <dgm:bulletEnabled val="1"/>
        </dgm:presLayoutVars>
      </dgm:prSet>
      <dgm:spPr/>
    </dgm:pt>
    <dgm:pt modelId="{45599599-BB53-4E67-B555-4F011E7F8777}" type="pres">
      <dgm:prSet presAssocID="{16F0F910-34B9-4768-835E-989EF8E56D57}" presName="sibTrans" presStyleCnt="0"/>
      <dgm:spPr/>
    </dgm:pt>
    <dgm:pt modelId="{65A588FA-D7AA-4360-9F8B-3F5D11312244}" type="pres">
      <dgm:prSet presAssocID="{027494F6-0A60-4D2F-94CF-F6C74DEE1FEE}" presName="node" presStyleLbl="node1" presStyleIdx="6" presStyleCnt="11">
        <dgm:presLayoutVars>
          <dgm:bulletEnabled val="1"/>
        </dgm:presLayoutVars>
      </dgm:prSet>
      <dgm:spPr/>
    </dgm:pt>
    <dgm:pt modelId="{68EB8E9A-3479-4CA3-A7D5-E987299BDD0D}" type="pres">
      <dgm:prSet presAssocID="{8AFD1EEF-ED0A-4479-BF8F-C78EE588CC5B}" presName="sibTrans" presStyleCnt="0"/>
      <dgm:spPr/>
    </dgm:pt>
    <dgm:pt modelId="{E3142CA0-D9DF-4C4E-902C-DE1239A28917}" type="pres">
      <dgm:prSet presAssocID="{638A1D05-ACF5-445F-B7B3-CEACAB6057EC}" presName="node" presStyleLbl="node1" presStyleIdx="7" presStyleCnt="11">
        <dgm:presLayoutVars>
          <dgm:bulletEnabled val="1"/>
        </dgm:presLayoutVars>
      </dgm:prSet>
      <dgm:spPr/>
    </dgm:pt>
    <dgm:pt modelId="{6FD03932-94A2-46AA-9137-4C0836517484}" type="pres">
      <dgm:prSet presAssocID="{1A3C0D17-28DF-4671-8826-BC0CAAD0ECC7}" presName="sibTrans" presStyleCnt="0"/>
      <dgm:spPr/>
    </dgm:pt>
    <dgm:pt modelId="{45ED444C-01A8-4FE3-B1EA-AFD4AE320E38}" type="pres">
      <dgm:prSet presAssocID="{875350E7-5EA5-4377-AA3B-9AFACB046049}" presName="node" presStyleLbl="node1" presStyleIdx="8" presStyleCnt="11">
        <dgm:presLayoutVars>
          <dgm:bulletEnabled val="1"/>
        </dgm:presLayoutVars>
      </dgm:prSet>
      <dgm:spPr/>
    </dgm:pt>
    <dgm:pt modelId="{A2005DD6-CCB6-45DC-B250-CBF41D9202F3}" type="pres">
      <dgm:prSet presAssocID="{78348F28-AFF9-42C2-BF0E-8DDDE71A5ADA}" presName="sibTrans" presStyleCnt="0"/>
      <dgm:spPr/>
    </dgm:pt>
    <dgm:pt modelId="{3ACC46FD-3E05-4B1C-A259-FFD39645D311}" type="pres">
      <dgm:prSet presAssocID="{7E2E8875-198D-4389-AA99-F09504F0B12E}" presName="node" presStyleLbl="node1" presStyleIdx="9" presStyleCnt="11">
        <dgm:presLayoutVars>
          <dgm:bulletEnabled val="1"/>
        </dgm:presLayoutVars>
      </dgm:prSet>
      <dgm:spPr/>
    </dgm:pt>
    <dgm:pt modelId="{70D0D68E-EF82-455D-BB00-E81C717A1D42}" type="pres">
      <dgm:prSet presAssocID="{0CFA35BE-989F-4F81-9AA9-09F9CCA7494A}" presName="sibTrans" presStyleCnt="0"/>
      <dgm:spPr/>
    </dgm:pt>
    <dgm:pt modelId="{4F1F4DCE-632B-465D-B5DA-908F0BABB53F}" type="pres">
      <dgm:prSet presAssocID="{5EE4160B-28C2-4CCE-B4F6-87AA9967AE6D}" presName="node" presStyleLbl="node1" presStyleIdx="10" presStyleCnt="11">
        <dgm:presLayoutVars>
          <dgm:bulletEnabled val="1"/>
        </dgm:presLayoutVars>
      </dgm:prSet>
      <dgm:spPr/>
    </dgm:pt>
  </dgm:ptLst>
  <dgm:cxnLst>
    <dgm:cxn modelId="{05772B14-C231-4824-ABF4-7A5A766E71A3}" type="presOf" srcId="{027494F6-0A60-4D2F-94CF-F6C74DEE1FEE}" destId="{65A588FA-D7AA-4360-9F8B-3F5D11312244}" srcOrd="0" destOrd="0" presId="urn:microsoft.com/office/officeart/2005/8/layout/default"/>
    <dgm:cxn modelId="{9B7F2B62-1159-4FDE-BB2C-4C5A6C8CA21E}" srcId="{72D2B256-3DD7-48B0-A409-E06B204CB920}" destId="{E5CDC778-D6FE-4AE0-9786-3F6E78956496}" srcOrd="3" destOrd="0" parTransId="{85DBFDEC-7A96-4A6F-A81E-E15A3C965A88}" sibTransId="{3A54FF67-2833-4C8E-98A8-4820BB57A0A6}"/>
    <dgm:cxn modelId="{21240743-42F6-4AE3-9324-629FB5DA1BB0}" srcId="{72D2B256-3DD7-48B0-A409-E06B204CB920}" destId="{027494F6-0A60-4D2F-94CF-F6C74DEE1FEE}" srcOrd="6" destOrd="0" parTransId="{FAB960A3-1857-42BA-92AF-A8462693266D}" sibTransId="{8AFD1EEF-ED0A-4479-BF8F-C78EE588CC5B}"/>
    <dgm:cxn modelId="{72A9DA4D-4B35-4614-8033-A4927C2C0CC6}" srcId="{72D2B256-3DD7-48B0-A409-E06B204CB920}" destId="{F31B430E-6F67-43F5-93DB-26BC2E7AB692}" srcOrd="5" destOrd="0" parTransId="{E3FD3DAD-5BA8-4220-8EB3-C115610E04FD}" sibTransId="{16F0F910-34B9-4768-835E-989EF8E56D57}"/>
    <dgm:cxn modelId="{02C5D54E-7D63-4106-AF44-58AF83D6E300}" srcId="{72D2B256-3DD7-48B0-A409-E06B204CB920}" destId="{5EE4160B-28C2-4CCE-B4F6-87AA9967AE6D}" srcOrd="10" destOrd="0" parTransId="{5B396AFC-BC53-44D5-B923-994FA196651C}" sibTransId="{127FD3D2-96A7-4808-B21D-24BB055FB0FE}"/>
    <dgm:cxn modelId="{39E98271-0FC6-436F-B1D2-4EE0CF87820F}" type="presOf" srcId="{7E2E8875-198D-4389-AA99-F09504F0B12E}" destId="{3ACC46FD-3E05-4B1C-A259-FFD39645D311}" srcOrd="0" destOrd="0" presId="urn:microsoft.com/office/officeart/2005/8/layout/default"/>
    <dgm:cxn modelId="{0643DB54-6C72-4A53-A4E3-A8FE57DA7061}" srcId="{72D2B256-3DD7-48B0-A409-E06B204CB920}" destId="{8394A9A4-0B33-4882-B23B-238FC1388348}" srcOrd="0" destOrd="0" parTransId="{7539F88D-6F51-4C63-A5EA-5A63F81BA4DE}" sibTransId="{B8A8E816-C3E9-4CF7-8F8F-02F36E802308}"/>
    <dgm:cxn modelId="{65938058-E7A7-4620-AFFF-DDF01D8AAD0A}" type="presOf" srcId="{638A1D05-ACF5-445F-B7B3-CEACAB6057EC}" destId="{E3142CA0-D9DF-4C4E-902C-DE1239A28917}" srcOrd="0" destOrd="0" presId="urn:microsoft.com/office/officeart/2005/8/layout/default"/>
    <dgm:cxn modelId="{421D3B5A-59E5-4C23-93BD-D72D2BC6DFEF}" type="presOf" srcId="{8394A9A4-0B33-4882-B23B-238FC1388348}" destId="{A72517C3-9240-4603-9372-DDD2DF376105}" srcOrd="0" destOrd="0" presId="urn:microsoft.com/office/officeart/2005/8/layout/default"/>
    <dgm:cxn modelId="{FFB8B385-04ED-433C-8EE9-481070D0EB4C}" srcId="{72D2B256-3DD7-48B0-A409-E06B204CB920}" destId="{63F0BAA7-4AA3-40AA-BFB8-D254C394ABBF}" srcOrd="1" destOrd="0" parTransId="{3197A708-33C2-4963-A421-D88BDFAB5ACC}" sibTransId="{B08C3E51-8796-4D27-A93B-B1D2661EF8E7}"/>
    <dgm:cxn modelId="{09D6C585-E63D-4979-AE4F-E233D7209CE0}" type="presOf" srcId="{875350E7-5EA5-4377-AA3B-9AFACB046049}" destId="{45ED444C-01A8-4FE3-B1EA-AFD4AE320E38}" srcOrd="0" destOrd="0" presId="urn:microsoft.com/office/officeart/2005/8/layout/default"/>
    <dgm:cxn modelId="{7ACA5E8A-8272-4573-8D28-A848923072FF}" type="presOf" srcId="{698B7A79-246E-4CB5-8B7C-C5DC55E56B16}" destId="{2E5E6825-B9CD-4C2E-A3DA-1EE7003FF38D}" srcOrd="0" destOrd="0" presId="urn:microsoft.com/office/officeart/2005/8/layout/default"/>
    <dgm:cxn modelId="{0B4C4F93-F262-49FE-9257-57A85DB09E1C}" type="presOf" srcId="{5EE4160B-28C2-4CCE-B4F6-87AA9967AE6D}" destId="{4F1F4DCE-632B-465D-B5DA-908F0BABB53F}" srcOrd="0" destOrd="0" presId="urn:microsoft.com/office/officeart/2005/8/layout/default"/>
    <dgm:cxn modelId="{490CEB9E-6B95-4360-ADE2-87E68913F634}" type="presOf" srcId="{63F0BAA7-4AA3-40AA-BFB8-D254C394ABBF}" destId="{6ECCCA97-75DB-44FC-800F-7318DAF0F52E}" srcOrd="0" destOrd="0" presId="urn:microsoft.com/office/officeart/2005/8/layout/default"/>
    <dgm:cxn modelId="{FDB79DB2-7499-462F-BA05-1D258450DDCC}" type="presOf" srcId="{72D2B256-3DD7-48B0-A409-E06B204CB920}" destId="{CD6B6AF9-0C9F-40FC-A54F-B2D609BA12C6}" srcOrd="0" destOrd="0" presId="urn:microsoft.com/office/officeart/2005/8/layout/default"/>
    <dgm:cxn modelId="{3DB099B4-4DC5-47DE-BB24-E513AD85FA64}" type="presOf" srcId="{F31B430E-6F67-43F5-93DB-26BC2E7AB692}" destId="{3D0DCCD4-0447-4E0F-BCB1-3339AF90AF60}" srcOrd="0" destOrd="0" presId="urn:microsoft.com/office/officeart/2005/8/layout/default"/>
    <dgm:cxn modelId="{A09FDCB5-E15E-4F26-ACFD-61DBC9E9F08D}" srcId="{72D2B256-3DD7-48B0-A409-E06B204CB920}" destId="{7E2E8875-198D-4389-AA99-F09504F0B12E}" srcOrd="9" destOrd="0" parTransId="{B73234E3-3273-44F5-8B4A-7E71CB949BB1}" sibTransId="{0CFA35BE-989F-4F81-9AA9-09F9CCA7494A}"/>
    <dgm:cxn modelId="{D24E9CBA-9628-4EEA-B8D0-84810DF5AC94}" srcId="{72D2B256-3DD7-48B0-A409-E06B204CB920}" destId="{698B7A79-246E-4CB5-8B7C-C5DC55E56B16}" srcOrd="2" destOrd="0" parTransId="{8DECBF29-4E72-416E-88EF-3546E7C90D29}" sibTransId="{20ADF5B6-9F1A-4FDA-8735-37A96867F535}"/>
    <dgm:cxn modelId="{718495E4-65FA-4B3E-9702-DD059C7D1408}" srcId="{72D2B256-3DD7-48B0-A409-E06B204CB920}" destId="{638A1D05-ACF5-445F-B7B3-CEACAB6057EC}" srcOrd="7" destOrd="0" parTransId="{04CE70EA-35B9-4D53-902A-0F9C64CB1248}" sibTransId="{1A3C0D17-28DF-4671-8826-BC0CAAD0ECC7}"/>
    <dgm:cxn modelId="{12AD48E9-44E8-4A17-9D1F-7FE150318F85}" srcId="{72D2B256-3DD7-48B0-A409-E06B204CB920}" destId="{875350E7-5EA5-4377-AA3B-9AFACB046049}" srcOrd="8" destOrd="0" parTransId="{1A2A3C76-5D3F-48EF-8DB2-079E77C17BDD}" sibTransId="{78348F28-AFF9-42C2-BF0E-8DDDE71A5ADA}"/>
    <dgm:cxn modelId="{4B16EBF1-0F9C-4C35-9D84-D046D4FD2500}" srcId="{72D2B256-3DD7-48B0-A409-E06B204CB920}" destId="{23204F90-206B-4000-AC69-4E84BB96DC4A}" srcOrd="4" destOrd="0" parTransId="{5F8996A1-2EDB-4677-9B3E-0EBD892B5604}" sibTransId="{9ED58BDC-EDB2-4F5F-8E7B-0F9B90FAA2F4}"/>
    <dgm:cxn modelId="{1D9008F4-C7A8-44CD-B519-96DD53E25D48}" type="presOf" srcId="{23204F90-206B-4000-AC69-4E84BB96DC4A}" destId="{08141F08-03DF-48F2-93A6-05F3721D5C12}" srcOrd="0" destOrd="0" presId="urn:microsoft.com/office/officeart/2005/8/layout/default"/>
    <dgm:cxn modelId="{9E4B99FD-A7C9-4FAE-9741-B0CE09622629}" type="presOf" srcId="{E5CDC778-D6FE-4AE0-9786-3F6E78956496}" destId="{BE1C893C-761D-474C-A6EC-5F188B3C5033}" srcOrd="0" destOrd="0" presId="urn:microsoft.com/office/officeart/2005/8/layout/default"/>
    <dgm:cxn modelId="{302A9E2C-BE96-4F7C-BA0A-73E6FCAC662A}" type="presParOf" srcId="{CD6B6AF9-0C9F-40FC-A54F-B2D609BA12C6}" destId="{A72517C3-9240-4603-9372-DDD2DF376105}" srcOrd="0" destOrd="0" presId="urn:microsoft.com/office/officeart/2005/8/layout/default"/>
    <dgm:cxn modelId="{60835B1B-445C-46C8-893C-752EFDC71FC6}" type="presParOf" srcId="{CD6B6AF9-0C9F-40FC-A54F-B2D609BA12C6}" destId="{E5ACD5F3-A001-45E1-BFC1-0DD33F8A2476}" srcOrd="1" destOrd="0" presId="urn:microsoft.com/office/officeart/2005/8/layout/default"/>
    <dgm:cxn modelId="{14CA0063-1453-4055-A6EA-FF1808718A97}" type="presParOf" srcId="{CD6B6AF9-0C9F-40FC-A54F-B2D609BA12C6}" destId="{6ECCCA97-75DB-44FC-800F-7318DAF0F52E}" srcOrd="2" destOrd="0" presId="urn:microsoft.com/office/officeart/2005/8/layout/default"/>
    <dgm:cxn modelId="{DEC79F72-BBF7-441D-963B-D69343223C7A}" type="presParOf" srcId="{CD6B6AF9-0C9F-40FC-A54F-B2D609BA12C6}" destId="{A9C31C70-1A9D-456D-9DB1-22793D975013}" srcOrd="3" destOrd="0" presId="urn:microsoft.com/office/officeart/2005/8/layout/default"/>
    <dgm:cxn modelId="{5B563F78-34E6-442F-ADF3-CE2E242C8CBE}" type="presParOf" srcId="{CD6B6AF9-0C9F-40FC-A54F-B2D609BA12C6}" destId="{2E5E6825-B9CD-4C2E-A3DA-1EE7003FF38D}" srcOrd="4" destOrd="0" presId="urn:microsoft.com/office/officeart/2005/8/layout/default"/>
    <dgm:cxn modelId="{F8374DE0-88AE-4175-A01D-63634AF7BF55}" type="presParOf" srcId="{CD6B6AF9-0C9F-40FC-A54F-B2D609BA12C6}" destId="{AA606705-BEEF-4653-A92B-55057F1AB11A}" srcOrd="5" destOrd="0" presId="urn:microsoft.com/office/officeart/2005/8/layout/default"/>
    <dgm:cxn modelId="{F7B9DBE1-5ED0-4E82-BAC2-95AE46A3CDBE}" type="presParOf" srcId="{CD6B6AF9-0C9F-40FC-A54F-B2D609BA12C6}" destId="{BE1C893C-761D-474C-A6EC-5F188B3C5033}" srcOrd="6" destOrd="0" presId="urn:microsoft.com/office/officeart/2005/8/layout/default"/>
    <dgm:cxn modelId="{A857BD2C-5FB3-4CFC-9B69-5CEB91330D7D}" type="presParOf" srcId="{CD6B6AF9-0C9F-40FC-A54F-B2D609BA12C6}" destId="{E0A2CDA8-3DF4-49E0-A3FF-29C3D54C372C}" srcOrd="7" destOrd="0" presId="urn:microsoft.com/office/officeart/2005/8/layout/default"/>
    <dgm:cxn modelId="{E8291930-C0F8-4E1C-B345-AF1B38C1B6C1}" type="presParOf" srcId="{CD6B6AF9-0C9F-40FC-A54F-B2D609BA12C6}" destId="{08141F08-03DF-48F2-93A6-05F3721D5C12}" srcOrd="8" destOrd="0" presId="urn:microsoft.com/office/officeart/2005/8/layout/default"/>
    <dgm:cxn modelId="{3B23893E-80F4-4F12-A189-7687424A0F14}" type="presParOf" srcId="{CD6B6AF9-0C9F-40FC-A54F-B2D609BA12C6}" destId="{10DE3DC5-57E4-4102-9548-D554C7A4A519}" srcOrd="9" destOrd="0" presId="urn:microsoft.com/office/officeart/2005/8/layout/default"/>
    <dgm:cxn modelId="{1A1C8723-98A7-441A-887F-40668698F4F6}" type="presParOf" srcId="{CD6B6AF9-0C9F-40FC-A54F-B2D609BA12C6}" destId="{3D0DCCD4-0447-4E0F-BCB1-3339AF90AF60}" srcOrd="10" destOrd="0" presId="urn:microsoft.com/office/officeart/2005/8/layout/default"/>
    <dgm:cxn modelId="{4BAEFAB1-5989-4425-9FC9-F9C93DD3364F}" type="presParOf" srcId="{CD6B6AF9-0C9F-40FC-A54F-B2D609BA12C6}" destId="{45599599-BB53-4E67-B555-4F011E7F8777}" srcOrd="11" destOrd="0" presId="urn:microsoft.com/office/officeart/2005/8/layout/default"/>
    <dgm:cxn modelId="{364AD61F-7B32-4BA4-948E-CBFD788B2A75}" type="presParOf" srcId="{CD6B6AF9-0C9F-40FC-A54F-B2D609BA12C6}" destId="{65A588FA-D7AA-4360-9F8B-3F5D11312244}" srcOrd="12" destOrd="0" presId="urn:microsoft.com/office/officeart/2005/8/layout/default"/>
    <dgm:cxn modelId="{6632C349-F228-44B1-8045-55EAEB8903CC}" type="presParOf" srcId="{CD6B6AF9-0C9F-40FC-A54F-B2D609BA12C6}" destId="{68EB8E9A-3479-4CA3-A7D5-E987299BDD0D}" srcOrd="13" destOrd="0" presId="urn:microsoft.com/office/officeart/2005/8/layout/default"/>
    <dgm:cxn modelId="{0F365910-5B43-41AF-81B5-F82A9F987C16}" type="presParOf" srcId="{CD6B6AF9-0C9F-40FC-A54F-B2D609BA12C6}" destId="{E3142CA0-D9DF-4C4E-902C-DE1239A28917}" srcOrd="14" destOrd="0" presId="urn:microsoft.com/office/officeart/2005/8/layout/default"/>
    <dgm:cxn modelId="{220CDC77-3C43-4615-AC0F-4F983FF3EE2F}" type="presParOf" srcId="{CD6B6AF9-0C9F-40FC-A54F-B2D609BA12C6}" destId="{6FD03932-94A2-46AA-9137-4C0836517484}" srcOrd="15" destOrd="0" presId="urn:microsoft.com/office/officeart/2005/8/layout/default"/>
    <dgm:cxn modelId="{F92AD6F5-6868-4EE4-BE81-414EC9A1D34D}" type="presParOf" srcId="{CD6B6AF9-0C9F-40FC-A54F-B2D609BA12C6}" destId="{45ED444C-01A8-4FE3-B1EA-AFD4AE320E38}" srcOrd="16" destOrd="0" presId="urn:microsoft.com/office/officeart/2005/8/layout/default"/>
    <dgm:cxn modelId="{04D4DA79-B658-4082-9A46-ADDAE9F699B9}" type="presParOf" srcId="{CD6B6AF9-0C9F-40FC-A54F-B2D609BA12C6}" destId="{A2005DD6-CCB6-45DC-B250-CBF41D9202F3}" srcOrd="17" destOrd="0" presId="urn:microsoft.com/office/officeart/2005/8/layout/default"/>
    <dgm:cxn modelId="{D6E917D4-787D-4363-AA78-3895DAA71652}" type="presParOf" srcId="{CD6B6AF9-0C9F-40FC-A54F-B2D609BA12C6}" destId="{3ACC46FD-3E05-4B1C-A259-FFD39645D311}" srcOrd="18" destOrd="0" presId="urn:microsoft.com/office/officeart/2005/8/layout/default"/>
    <dgm:cxn modelId="{792D470B-0EE0-4D5C-9F12-5B9C979DD1B0}" type="presParOf" srcId="{CD6B6AF9-0C9F-40FC-A54F-B2D609BA12C6}" destId="{70D0D68E-EF82-455D-BB00-E81C717A1D42}" srcOrd="19" destOrd="0" presId="urn:microsoft.com/office/officeart/2005/8/layout/default"/>
    <dgm:cxn modelId="{460F2A65-6C44-4446-ABD0-2F3E034D90A4}" type="presParOf" srcId="{CD6B6AF9-0C9F-40FC-A54F-B2D609BA12C6}" destId="{4F1F4DCE-632B-465D-B5DA-908F0BABB53F}"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0B8784-AF05-45CF-9B3B-53101E53D520}"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TT"/>
        </a:p>
      </dgm:t>
    </dgm:pt>
    <dgm:pt modelId="{AC964ED2-104C-4FA9-93C1-CA3A3444C00D}">
      <dgm:prSet phldrT="[Text]"/>
      <dgm:spPr/>
      <dgm:t>
        <a:bodyPr/>
        <a:lstStyle/>
        <a:p>
          <a:r>
            <a:rPr lang="en-TT" dirty="0">
              <a:solidFill>
                <a:schemeClr val="accent6"/>
              </a:solidFill>
            </a:rPr>
            <a:t>Better Monitoring of Progress</a:t>
          </a:r>
        </a:p>
      </dgm:t>
    </dgm:pt>
    <dgm:pt modelId="{7DF21569-4A91-415C-873A-5C9E22EC541D}" type="parTrans" cxnId="{92C57176-AC93-4A23-BEF3-205D362B2FB2}">
      <dgm:prSet/>
      <dgm:spPr/>
      <dgm:t>
        <a:bodyPr/>
        <a:lstStyle/>
        <a:p>
          <a:endParaRPr lang="en-TT">
            <a:solidFill>
              <a:schemeClr val="accent6"/>
            </a:solidFill>
          </a:endParaRPr>
        </a:p>
      </dgm:t>
    </dgm:pt>
    <dgm:pt modelId="{EA321E9F-5082-4359-A553-03D8AE478E8B}" type="sibTrans" cxnId="{92C57176-AC93-4A23-BEF3-205D362B2FB2}">
      <dgm:prSet/>
      <dgm:spPr/>
      <dgm:t>
        <a:bodyPr/>
        <a:lstStyle/>
        <a:p>
          <a:endParaRPr lang="en-TT">
            <a:solidFill>
              <a:schemeClr val="accent6"/>
            </a:solidFill>
          </a:endParaRPr>
        </a:p>
      </dgm:t>
    </dgm:pt>
    <dgm:pt modelId="{AF1B073C-F831-4485-A6CF-66BC06945DC1}">
      <dgm:prSet phldrT="[Text]"/>
      <dgm:spPr/>
      <dgm:t>
        <a:bodyPr/>
        <a:lstStyle/>
        <a:p>
          <a:r>
            <a:rPr lang="en-TT" dirty="0">
              <a:solidFill>
                <a:schemeClr val="accent6"/>
              </a:solidFill>
            </a:rPr>
            <a:t>Anticipate Risks and Issues</a:t>
          </a:r>
        </a:p>
      </dgm:t>
    </dgm:pt>
    <dgm:pt modelId="{5016C293-CAE8-4514-846E-54DA5BEFA4EA}" type="parTrans" cxnId="{A388DCB6-8481-437B-A713-B14CB47B1E00}">
      <dgm:prSet/>
      <dgm:spPr/>
      <dgm:t>
        <a:bodyPr/>
        <a:lstStyle/>
        <a:p>
          <a:endParaRPr lang="en-TT">
            <a:solidFill>
              <a:schemeClr val="accent6"/>
            </a:solidFill>
          </a:endParaRPr>
        </a:p>
      </dgm:t>
    </dgm:pt>
    <dgm:pt modelId="{505D25CC-B81C-4FD5-9EC7-48E77A5220BB}" type="sibTrans" cxnId="{A388DCB6-8481-437B-A713-B14CB47B1E00}">
      <dgm:prSet/>
      <dgm:spPr/>
      <dgm:t>
        <a:bodyPr/>
        <a:lstStyle/>
        <a:p>
          <a:endParaRPr lang="en-TT">
            <a:solidFill>
              <a:schemeClr val="accent6"/>
            </a:solidFill>
          </a:endParaRPr>
        </a:p>
      </dgm:t>
    </dgm:pt>
    <dgm:pt modelId="{22BF136D-ED91-49D0-9339-D0A2545F3A8B}">
      <dgm:prSet phldrT="[Text]"/>
      <dgm:spPr/>
      <dgm:t>
        <a:bodyPr/>
        <a:lstStyle/>
        <a:p>
          <a:r>
            <a:rPr lang="en-TT" dirty="0">
              <a:solidFill>
                <a:schemeClr val="accent6"/>
              </a:solidFill>
            </a:rPr>
            <a:t>Automated Project Reports</a:t>
          </a:r>
        </a:p>
      </dgm:t>
    </dgm:pt>
    <dgm:pt modelId="{A01FCCDB-8DE6-4E6E-B332-F6B134B018EB}" type="parTrans" cxnId="{CEDD1DB5-7976-4935-AF28-DBE6ED6A090B}">
      <dgm:prSet/>
      <dgm:spPr/>
      <dgm:t>
        <a:bodyPr/>
        <a:lstStyle/>
        <a:p>
          <a:endParaRPr lang="en-TT">
            <a:solidFill>
              <a:schemeClr val="accent6"/>
            </a:solidFill>
          </a:endParaRPr>
        </a:p>
      </dgm:t>
    </dgm:pt>
    <dgm:pt modelId="{177B05D3-ED52-45DB-90D8-C7E7F72B1558}" type="sibTrans" cxnId="{CEDD1DB5-7976-4935-AF28-DBE6ED6A090B}">
      <dgm:prSet/>
      <dgm:spPr/>
      <dgm:t>
        <a:bodyPr/>
        <a:lstStyle/>
        <a:p>
          <a:endParaRPr lang="en-TT">
            <a:solidFill>
              <a:schemeClr val="accent6"/>
            </a:solidFill>
          </a:endParaRPr>
        </a:p>
      </dgm:t>
    </dgm:pt>
    <dgm:pt modelId="{07761A5E-236E-4E24-A885-B35FF92903F0}">
      <dgm:prSet phldrT="[Text]"/>
      <dgm:spPr/>
      <dgm:t>
        <a:bodyPr/>
        <a:lstStyle/>
        <a:p>
          <a:r>
            <a:rPr lang="en-TT" dirty="0">
              <a:solidFill>
                <a:schemeClr val="accent6"/>
              </a:solidFill>
            </a:rPr>
            <a:t>Better selection of Project Methodology</a:t>
          </a:r>
        </a:p>
      </dgm:t>
    </dgm:pt>
    <dgm:pt modelId="{EAF326B7-6784-498A-93EA-F9AF079A8CF8}" type="parTrans" cxnId="{7560841E-5ED7-4911-9379-2FCA2DB4AD90}">
      <dgm:prSet/>
      <dgm:spPr/>
      <dgm:t>
        <a:bodyPr/>
        <a:lstStyle/>
        <a:p>
          <a:endParaRPr lang="en-TT">
            <a:solidFill>
              <a:schemeClr val="accent6"/>
            </a:solidFill>
          </a:endParaRPr>
        </a:p>
      </dgm:t>
    </dgm:pt>
    <dgm:pt modelId="{728781F6-2CA6-4668-8424-F80EA75EFFA9}" type="sibTrans" cxnId="{7560841E-5ED7-4911-9379-2FCA2DB4AD90}">
      <dgm:prSet/>
      <dgm:spPr/>
      <dgm:t>
        <a:bodyPr/>
        <a:lstStyle/>
        <a:p>
          <a:endParaRPr lang="en-TT">
            <a:solidFill>
              <a:schemeClr val="accent6"/>
            </a:solidFill>
          </a:endParaRPr>
        </a:p>
      </dgm:t>
    </dgm:pt>
    <dgm:pt modelId="{1E029D80-A1F7-4894-A04E-6E688BDA4BC8}">
      <dgm:prSet/>
      <dgm:spPr/>
      <dgm:t>
        <a:bodyPr/>
        <a:lstStyle/>
        <a:p>
          <a:r>
            <a:rPr lang="en-TT" dirty="0">
              <a:solidFill>
                <a:schemeClr val="accent6"/>
              </a:solidFill>
            </a:rPr>
            <a:t>Compliance monitoring</a:t>
          </a:r>
        </a:p>
      </dgm:t>
    </dgm:pt>
    <dgm:pt modelId="{E58400C5-498B-43C4-96A0-2D99DFC33DCC}" type="parTrans" cxnId="{4BE8F826-AB09-4FD7-87FF-E494F23F6877}">
      <dgm:prSet/>
      <dgm:spPr/>
      <dgm:t>
        <a:bodyPr/>
        <a:lstStyle/>
        <a:p>
          <a:endParaRPr lang="en-TT">
            <a:solidFill>
              <a:schemeClr val="accent6"/>
            </a:solidFill>
          </a:endParaRPr>
        </a:p>
      </dgm:t>
    </dgm:pt>
    <dgm:pt modelId="{028A90C5-4792-4B70-BB42-812DB220EA3C}" type="sibTrans" cxnId="{4BE8F826-AB09-4FD7-87FF-E494F23F6877}">
      <dgm:prSet/>
      <dgm:spPr/>
      <dgm:t>
        <a:bodyPr/>
        <a:lstStyle/>
        <a:p>
          <a:endParaRPr lang="en-TT">
            <a:solidFill>
              <a:schemeClr val="accent6"/>
            </a:solidFill>
          </a:endParaRPr>
        </a:p>
      </dgm:t>
    </dgm:pt>
    <dgm:pt modelId="{7A48D367-C454-4096-A654-5C6201F6B799}">
      <dgm:prSet/>
      <dgm:spPr/>
      <dgm:t>
        <a:bodyPr/>
        <a:lstStyle/>
        <a:p>
          <a:r>
            <a:rPr lang="en-TT" dirty="0">
              <a:solidFill>
                <a:schemeClr val="accent6"/>
              </a:solidFill>
            </a:rPr>
            <a:t>Automate project support functions</a:t>
          </a:r>
        </a:p>
      </dgm:t>
    </dgm:pt>
    <dgm:pt modelId="{6F3B923B-4259-4E7E-9226-984332C5E50B}" type="parTrans" cxnId="{90B1258C-6DA9-42BC-BB89-6C1965F83697}">
      <dgm:prSet/>
      <dgm:spPr/>
      <dgm:t>
        <a:bodyPr/>
        <a:lstStyle/>
        <a:p>
          <a:endParaRPr lang="en-TT"/>
        </a:p>
      </dgm:t>
    </dgm:pt>
    <dgm:pt modelId="{8DD428A4-2C4F-4BAD-86FC-0D9EA2F40AF5}" type="sibTrans" cxnId="{90B1258C-6DA9-42BC-BB89-6C1965F83697}">
      <dgm:prSet/>
      <dgm:spPr/>
      <dgm:t>
        <a:bodyPr/>
        <a:lstStyle/>
        <a:p>
          <a:endParaRPr lang="en-TT"/>
        </a:p>
      </dgm:t>
    </dgm:pt>
    <dgm:pt modelId="{BACFF824-3148-4AEB-8CA4-FE3E59C068C9}" type="pres">
      <dgm:prSet presAssocID="{800B8784-AF05-45CF-9B3B-53101E53D520}" presName="diagram" presStyleCnt="0">
        <dgm:presLayoutVars>
          <dgm:dir/>
          <dgm:resizeHandles val="exact"/>
        </dgm:presLayoutVars>
      </dgm:prSet>
      <dgm:spPr/>
    </dgm:pt>
    <dgm:pt modelId="{A898B9DE-409F-47C5-907F-580BCC5D4E80}" type="pres">
      <dgm:prSet presAssocID="{AC964ED2-104C-4FA9-93C1-CA3A3444C00D}" presName="node" presStyleLbl="node1" presStyleIdx="0" presStyleCnt="6">
        <dgm:presLayoutVars>
          <dgm:bulletEnabled val="1"/>
        </dgm:presLayoutVars>
      </dgm:prSet>
      <dgm:spPr/>
    </dgm:pt>
    <dgm:pt modelId="{DD02123A-548F-4802-B0F2-FDB7222EDC84}" type="pres">
      <dgm:prSet presAssocID="{EA321E9F-5082-4359-A553-03D8AE478E8B}" presName="sibTrans" presStyleCnt="0"/>
      <dgm:spPr/>
    </dgm:pt>
    <dgm:pt modelId="{3A9CEFFB-FFCC-4541-9AE7-C8E39EFB4A28}" type="pres">
      <dgm:prSet presAssocID="{AF1B073C-F831-4485-A6CF-66BC06945DC1}" presName="node" presStyleLbl="node1" presStyleIdx="1" presStyleCnt="6">
        <dgm:presLayoutVars>
          <dgm:bulletEnabled val="1"/>
        </dgm:presLayoutVars>
      </dgm:prSet>
      <dgm:spPr/>
    </dgm:pt>
    <dgm:pt modelId="{0692B98A-1E92-4645-A73F-8CC827E09DD4}" type="pres">
      <dgm:prSet presAssocID="{505D25CC-B81C-4FD5-9EC7-48E77A5220BB}" presName="sibTrans" presStyleCnt="0"/>
      <dgm:spPr/>
    </dgm:pt>
    <dgm:pt modelId="{A9ED81F7-25D5-4F08-9607-92613C28DC40}" type="pres">
      <dgm:prSet presAssocID="{22BF136D-ED91-49D0-9339-D0A2545F3A8B}" presName="node" presStyleLbl="node1" presStyleIdx="2" presStyleCnt="6">
        <dgm:presLayoutVars>
          <dgm:bulletEnabled val="1"/>
        </dgm:presLayoutVars>
      </dgm:prSet>
      <dgm:spPr/>
    </dgm:pt>
    <dgm:pt modelId="{4B59572A-FECE-4332-A053-C36C3ECDD346}" type="pres">
      <dgm:prSet presAssocID="{177B05D3-ED52-45DB-90D8-C7E7F72B1558}" presName="sibTrans" presStyleCnt="0"/>
      <dgm:spPr/>
    </dgm:pt>
    <dgm:pt modelId="{23F87F07-0590-4AF6-A454-47FC0E7434E0}" type="pres">
      <dgm:prSet presAssocID="{07761A5E-236E-4E24-A885-B35FF92903F0}" presName="node" presStyleLbl="node1" presStyleIdx="3" presStyleCnt="6">
        <dgm:presLayoutVars>
          <dgm:bulletEnabled val="1"/>
        </dgm:presLayoutVars>
      </dgm:prSet>
      <dgm:spPr/>
    </dgm:pt>
    <dgm:pt modelId="{4266F16C-098A-40FA-9FA5-394F52C7CDDD}" type="pres">
      <dgm:prSet presAssocID="{728781F6-2CA6-4668-8424-F80EA75EFFA9}" presName="sibTrans" presStyleCnt="0"/>
      <dgm:spPr/>
    </dgm:pt>
    <dgm:pt modelId="{CAE058EF-06FC-435D-B0E1-7F245372381D}" type="pres">
      <dgm:prSet presAssocID="{1E029D80-A1F7-4894-A04E-6E688BDA4BC8}" presName="node" presStyleLbl="node1" presStyleIdx="4" presStyleCnt="6">
        <dgm:presLayoutVars>
          <dgm:bulletEnabled val="1"/>
        </dgm:presLayoutVars>
      </dgm:prSet>
      <dgm:spPr/>
    </dgm:pt>
    <dgm:pt modelId="{DE7132F2-40D6-47D3-99E2-D98B0A505672}" type="pres">
      <dgm:prSet presAssocID="{028A90C5-4792-4B70-BB42-812DB220EA3C}" presName="sibTrans" presStyleCnt="0"/>
      <dgm:spPr/>
    </dgm:pt>
    <dgm:pt modelId="{1EAFFD06-F085-4307-847F-CA95C3EE4B62}" type="pres">
      <dgm:prSet presAssocID="{7A48D367-C454-4096-A654-5C6201F6B799}" presName="node" presStyleLbl="node1" presStyleIdx="5" presStyleCnt="6">
        <dgm:presLayoutVars>
          <dgm:bulletEnabled val="1"/>
        </dgm:presLayoutVars>
      </dgm:prSet>
      <dgm:spPr/>
    </dgm:pt>
  </dgm:ptLst>
  <dgm:cxnLst>
    <dgm:cxn modelId="{C027B909-9C98-432D-AB0A-23105E2A0664}" type="presOf" srcId="{800B8784-AF05-45CF-9B3B-53101E53D520}" destId="{BACFF824-3148-4AEB-8CA4-FE3E59C068C9}" srcOrd="0" destOrd="0" presId="urn:microsoft.com/office/officeart/2005/8/layout/default"/>
    <dgm:cxn modelId="{7560841E-5ED7-4911-9379-2FCA2DB4AD90}" srcId="{800B8784-AF05-45CF-9B3B-53101E53D520}" destId="{07761A5E-236E-4E24-A885-B35FF92903F0}" srcOrd="3" destOrd="0" parTransId="{EAF326B7-6784-498A-93EA-F9AF079A8CF8}" sibTransId="{728781F6-2CA6-4668-8424-F80EA75EFFA9}"/>
    <dgm:cxn modelId="{4BE8F826-AB09-4FD7-87FF-E494F23F6877}" srcId="{800B8784-AF05-45CF-9B3B-53101E53D520}" destId="{1E029D80-A1F7-4894-A04E-6E688BDA4BC8}" srcOrd="4" destOrd="0" parTransId="{E58400C5-498B-43C4-96A0-2D99DFC33DCC}" sibTransId="{028A90C5-4792-4B70-BB42-812DB220EA3C}"/>
    <dgm:cxn modelId="{9695375B-6375-4EC7-8944-9259C7AD7FFC}" type="presOf" srcId="{1E029D80-A1F7-4894-A04E-6E688BDA4BC8}" destId="{CAE058EF-06FC-435D-B0E1-7F245372381D}" srcOrd="0" destOrd="0" presId="urn:microsoft.com/office/officeart/2005/8/layout/default"/>
    <dgm:cxn modelId="{15F8E371-153B-4761-9F0A-AB8D1E8C3435}" type="presOf" srcId="{07761A5E-236E-4E24-A885-B35FF92903F0}" destId="{23F87F07-0590-4AF6-A454-47FC0E7434E0}" srcOrd="0" destOrd="0" presId="urn:microsoft.com/office/officeart/2005/8/layout/default"/>
    <dgm:cxn modelId="{F1476B74-623D-4DD1-89AE-F75C979ACC68}" type="presOf" srcId="{AC964ED2-104C-4FA9-93C1-CA3A3444C00D}" destId="{A898B9DE-409F-47C5-907F-580BCC5D4E80}" srcOrd="0" destOrd="0" presId="urn:microsoft.com/office/officeart/2005/8/layout/default"/>
    <dgm:cxn modelId="{99478554-3DDD-4EDF-B9B5-9686F66DFC4F}" type="presOf" srcId="{7A48D367-C454-4096-A654-5C6201F6B799}" destId="{1EAFFD06-F085-4307-847F-CA95C3EE4B62}" srcOrd="0" destOrd="0" presId="urn:microsoft.com/office/officeart/2005/8/layout/default"/>
    <dgm:cxn modelId="{0AB9C974-268E-423B-A3B4-73240A472093}" type="presOf" srcId="{AF1B073C-F831-4485-A6CF-66BC06945DC1}" destId="{3A9CEFFB-FFCC-4541-9AE7-C8E39EFB4A28}" srcOrd="0" destOrd="0" presId="urn:microsoft.com/office/officeart/2005/8/layout/default"/>
    <dgm:cxn modelId="{92C57176-AC93-4A23-BEF3-205D362B2FB2}" srcId="{800B8784-AF05-45CF-9B3B-53101E53D520}" destId="{AC964ED2-104C-4FA9-93C1-CA3A3444C00D}" srcOrd="0" destOrd="0" parTransId="{7DF21569-4A91-415C-873A-5C9E22EC541D}" sibTransId="{EA321E9F-5082-4359-A553-03D8AE478E8B}"/>
    <dgm:cxn modelId="{90B1258C-6DA9-42BC-BB89-6C1965F83697}" srcId="{800B8784-AF05-45CF-9B3B-53101E53D520}" destId="{7A48D367-C454-4096-A654-5C6201F6B799}" srcOrd="5" destOrd="0" parTransId="{6F3B923B-4259-4E7E-9226-984332C5E50B}" sibTransId="{8DD428A4-2C4F-4BAD-86FC-0D9EA2F40AF5}"/>
    <dgm:cxn modelId="{CEDD1DB5-7976-4935-AF28-DBE6ED6A090B}" srcId="{800B8784-AF05-45CF-9B3B-53101E53D520}" destId="{22BF136D-ED91-49D0-9339-D0A2545F3A8B}" srcOrd="2" destOrd="0" parTransId="{A01FCCDB-8DE6-4E6E-B332-F6B134B018EB}" sibTransId="{177B05D3-ED52-45DB-90D8-C7E7F72B1558}"/>
    <dgm:cxn modelId="{A388DCB6-8481-437B-A713-B14CB47B1E00}" srcId="{800B8784-AF05-45CF-9B3B-53101E53D520}" destId="{AF1B073C-F831-4485-A6CF-66BC06945DC1}" srcOrd="1" destOrd="0" parTransId="{5016C293-CAE8-4514-846E-54DA5BEFA4EA}" sibTransId="{505D25CC-B81C-4FD5-9EC7-48E77A5220BB}"/>
    <dgm:cxn modelId="{ACEF42C1-B2EB-4D10-8B41-877DFCBEA294}" type="presOf" srcId="{22BF136D-ED91-49D0-9339-D0A2545F3A8B}" destId="{A9ED81F7-25D5-4F08-9607-92613C28DC40}" srcOrd="0" destOrd="0" presId="urn:microsoft.com/office/officeart/2005/8/layout/default"/>
    <dgm:cxn modelId="{61593A7F-7791-44B0-9E1B-690C53582029}" type="presParOf" srcId="{BACFF824-3148-4AEB-8CA4-FE3E59C068C9}" destId="{A898B9DE-409F-47C5-907F-580BCC5D4E80}" srcOrd="0" destOrd="0" presId="urn:microsoft.com/office/officeart/2005/8/layout/default"/>
    <dgm:cxn modelId="{1074727B-40E3-4464-A4ED-6901DD2B9108}" type="presParOf" srcId="{BACFF824-3148-4AEB-8CA4-FE3E59C068C9}" destId="{DD02123A-548F-4802-B0F2-FDB7222EDC84}" srcOrd="1" destOrd="0" presId="urn:microsoft.com/office/officeart/2005/8/layout/default"/>
    <dgm:cxn modelId="{1E69C723-F35D-46BC-939A-AFEFA5663A48}" type="presParOf" srcId="{BACFF824-3148-4AEB-8CA4-FE3E59C068C9}" destId="{3A9CEFFB-FFCC-4541-9AE7-C8E39EFB4A28}" srcOrd="2" destOrd="0" presId="urn:microsoft.com/office/officeart/2005/8/layout/default"/>
    <dgm:cxn modelId="{4AA285EC-099A-41BE-A461-AC28F2FB16C9}" type="presParOf" srcId="{BACFF824-3148-4AEB-8CA4-FE3E59C068C9}" destId="{0692B98A-1E92-4645-A73F-8CC827E09DD4}" srcOrd="3" destOrd="0" presId="urn:microsoft.com/office/officeart/2005/8/layout/default"/>
    <dgm:cxn modelId="{8BCC9B8F-1AAD-4EB3-AAF8-43BE58ABB488}" type="presParOf" srcId="{BACFF824-3148-4AEB-8CA4-FE3E59C068C9}" destId="{A9ED81F7-25D5-4F08-9607-92613C28DC40}" srcOrd="4" destOrd="0" presId="urn:microsoft.com/office/officeart/2005/8/layout/default"/>
    <dgm:cxn modelId="{FB583187-D643-41E0-9438-61D0463F969C}" type="presParOf" srcId="{BACFF824-3148-4AEB-8CA4-FE3E59C068C9}" destId="{4B59572A-FECE-4332-A053-C36C3ECDD346}" srcOrd="5" destOrd="0" presId="urn:microsoft.com/office/officeart/2005/8/layout/default"/>
    <dgm:cxn modelId="{43132A81-2650-4D37-86C2-070089AF3447}" type="presParOf" srcId="{BACFF824-3148-4AEB-8CA4-FE3E59C068C9}" destId="{23F87F07-0590-4AF6-A454-47FC0E7434E0}" srcOrd="6" destOrd="0" presId="urn:microsoft.com/office/officeart/2005/8/layout/default"/>
    <dgm:cxn modelId="{BBBC9896-230A-4022-9E07-CBA90156CAE4}" type="presParOf" srcId="{BACFF824-3148-4AEB-8CA4-FE3E59C068C9}" destId="{4266F16C-098A-40FA-9FA5-394F52C7CDDD}" srcOrd="7" destOrd="0" presId="urn:microsoft.com/office/officeart/2005/8/layout/default"/>
    <dgm:cxn modelId="{6AA9B0DB-81CD-4047-A863-874FAE88639E}" type="presParOf" srcId="{BACFF824-3148-4AEB-8CA4-FE3E59C068C9}" destId="{CAE058EF-06FC-435D-B0E1-7F245372381D}" srcOrd="8" destOrd="0" presId="urn:microsoft.com/office/officeart/2005/8/layout/default"/>
    <dgm:cxn modelId="{4C35E891-FD17-460B-AED6-1B3BCE9970E6}" type="presParOf" srcId="{BACFF824-3148-4AEB-8CA4-FE3E59C068C9}" destId="{DE7132F2-40D6-47D3-99E2-D98B0A505672}" srcOrd="9" destOrd="0" presId="urn:microsoft.com/office/officeart/2005/8/layout/default"/>
    <dgm:cxn modelId="{5C4DDEBD-820B-4B6B-9C62-28509CE75A1E}" type="presParOf" srcId="{BACFF824-3148-4AEB-8CA4-FE3E59C068C9}" destId="{1EAFFD06-F085-4307-847F-CA95C3EE4B6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B08C7-974C-44D6-9214-878842B6590D}">
      <dsp:nvSpPr>
        <dsp:cNvPr id="0" name=""/>
        <dsp:cNvSpPr/>
      </dsp:nvSpPr>
      <dsp:spPr>
        <a:xfrm>
          <a:off x="684309" y="1798"/>
          <a:ext cx="3103847" cy="18623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TT" sz="3200" kern="1200" dirty="0"/>
            <a:t>Temporary</a:t>
          </a:r>
        </a:p>
      </dsp:txBody>
      <dsp:txXfrm>
        <a:off x="684309" y="1798"/>
        <a:ext cx="3103847" cy="1862308"/>
      </dsp:txXfrm>
    </dsp:sp>
    <dsp:sp modelId="{E7D61D4C-1DBA-4E7D-9AC1-2B764FF48EF6}">
      <dsp:nvSpPr>
        <dsp:cNvPr id="0" name=""/>
        <dsp:cNvSpPr/>
      </dsp:nvSpPr>
      <dsp:spPr>
        <a:xfrm>
          <a:off x="4098542" y="1798"/>
          <a:ext cx="3103847" cy="186230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TT" sz="3200" kern="1200" dirty="0"/>
            <a:t>Unique</a:t>
          </a:r>
        </a:p>
      </dsp:txBody>
      <dsp:txXfrm>
        <a:off x="4098542" y="1798"/>
        <a:ext cx="3103847" cy="1862308"/>
      </dsp:txXfrm>
    </dsp:sp>
    <dsp:sp modelId="{9D00E6DB-A00A-4E9A-BD4F-8A778B2C398D}">
      <dsp:nvSpPr>
        <dsp:cNvPr id="0" name=""/>
        <dsp:cNvSpPr/>
      </dsp:nvSpPr>
      <dsp:spPr>
        <a:xfrm>
          <a:off x="2391426" y="2174492"/>
          <a:ext cx="3103847" cy="186230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TT" sz="3200" kern="1200" dirty="0"/>
            <a:t>Progressive Elaboration</a:t>
          </a:r>
        </a:p>
      </dsp:txBody>
      <dsp:txXfrm>
        <a:off x="2391426" y="2174492"/>
        <a:ext cx="3103847" cy="18623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86D6E-B1F7-4219-B5D5-1AA19329D700}">
      <dsp:nvSpPr>
        <dsp:cNvPr id="0" name=""/>
        <dsp:cNvSpPr/>
      </dsp:nvSpPr>
      <dsp:spPr>
        <a:xfrm>
          <a:off x="0" y="573683"/>
          <a:ext cx="2464593" cy="147875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TT" sz="2600" kern="1200" dirty="0"/>
            <a:t>Concepts and Structure</a:t>
          </a:r>
        </a:p>
      </dsp:txBody>
      <dsp:txXfrm>
        <a:off x="0" y="573683"/>
        <a:ext cx="2464593" cy="1478756"/>
      </dsp:txXfrm>
    </dsp:sp>
    <dsp:sp modelId="{C77FAD00-3AB0-40DF-B0E1-8473A899AFF9}">
      <dsp:nvSpPr>
        <dsp:cNvPr id="0" name=""/>
        <dsp:cNvSpPr/>
      </dsp:nvSpPr>
      <dsp:spPr>
        <a:xfrm>
          <a:off x="2711053" y="573683"/>
          <a:ext cx="2464593" cy="147875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TT" sz="2600" kern="1200" dirty="0"/>
            <a:t>Common methods and rules</a:t>
          </a:r>
        </a:p>
      </dsp:txBody>
      <dsp:txXfrm>
        <a:off x="2711053" y="573683"/>
        <a:ext cx="2464593" cy="1478756"/>
      </dsp:txXfrm>
    </dsp:sp>
    <dsp:sp modelId="{7CC9F036-A5F1-4E2D-9D6E-B3CA00D79798}">
      <dsp:nvSpPr>
        <dsp:cNvPr id="0" name=""/>
        <dsp:cNvSpPr/>
      </dsp:nvSpPr>
      <dsp:spPr>
        <a:xfrm>
          <a:off x="5422106" y="573683"/>
          <a:ext cx="2464593" cy="147875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TT" sz="2600" kern="1200" dirty="0"/>
            <a:t>Standardize Delivery</a:t>
          </a:r>
        </a:p>
      </dsp:txBody>
      <dsp:txXfrm>
        <a:off x="5422106" y="573683"/>
        <a:ext cx="2464593" cy="1478756"/>
      </dsp:txXfrm>
    </dsp:sp>
    <dsp:sp modelId="{F3A24585-4447-406C-9F55-C987C0329398}">
      <dsp:nvSpPr>
        <dsp:cNvPr id="0" name=""/>
        <dsp:cNvSpPr/>
      </dsp:nvSpPr>
      <dsp:spPr>
        <a:xfrm>
          <a:off x="1355526" y="2298898"/>
          <a:ext cx="2464593" cy="147875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TT" sz="2600" kern="1200" dirty="0"/>
            <a:t>Provide a Framework for management</a:t>
          </a:r>
        </a:p>
      </dsp:txBody>
      <dsp:txXfrm>
        <a:off x="1355526" y="2298898"/>
        <a:ext cx="2464593" cy="1478756"/>
      </dsp:txXfrm>
    </dsp:sp>
    <dsp:sp modelId="{EF512D54-8D71-433E-801F-A9D5C7B2CCB0}">
      <dsp:nvSpPr>
        <dsp:cNvPr id="0" name=""/>
        <dsp:cNvSpPr/>
      </dsp:nvSpPr>
      <dsp:spPr>
        <a:xfrm>
          <a:off x="4066579" y="2298898"/>
          <a:ext cx="2464593" cy="1478756"/>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TT" sz="2600" kern="1200" dirty="0"/>
            <a:t>Procedure and steps</a:t>
          </a:r>
        </a:p>
      </dsp:txBody>
      <dsp:txXfrm>
        <a:off x="4066579" y="2298898"/>
        <a:ext cx="2464593" cy="1478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517C3-9240-4603-9372-DDD2DF376105}">
      <dsp:nvSpPr>
        <dsp:cNvPr id="0" name=""/>
        <dsp:cNvSpPr/>
      </dsp:nvSpPr>
      <dsp:spPr>
        <a:xfrm>
          <a:off x="582645" y="1178"/>
          <a:ext cx="2174490" cy="1304694"/>
        </a:xfrm>
        <a:prstGeom prst="rect">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Coaching</a:t>
          </a:r>
        </a:p>
      </dsp:txBody>
      <dsp:txXfrm>
        <a:off x="582645" y="1178"/>
        <a:ext cx="2174490" cy="1304694"/>
      </dsp:txXfrm>
    </dsp:sp>
    <dsp:sp modelId="{6ECCCA97-75DB-44FC-800F-7318DAF0F52E}">
      <dsp:nvSpPr>
        <dsp:cNvPr id="0" name=""/>
        <dsp:cNvSpPr/>
      </dsp:nvSpPr>
      <dsp:spPr>
        <a:xfrm>
          <a:off x="2974584" y="1178"/>
          <a:ext cx="2174490" cy="1304694"/>
        </a:xfrm>
        <a:prstGeom prst="rect">
          <a:avLst/>
        </a:prstGeom>
        <a:solidFill>
          <a:schemeClr val="accent4">
            <a:shade val="80000"/>
            <a:hueOff val="77593"/>
            <a:satOff val="-5125"/>
            <a:lumOff val="36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Conflict management</a:t>
          </a:r>
        </a:p>
      </dsp:txBody>
      <dsp:txXfrm>
        <a:off x="2974584" y="1178"/>
        <a:ext cx="2174490" cy="1304694"/>
      </dsp:txXfrm>
    </dsp:sp>
    <dsp:sp modelId="{2E5E6825-B9CD-4C2E-A3DA-1EE7003FF38D}">
      <dsp:nvSpPr>
        <dsp:cNvPr id="0" name=""/>
        <dsp:cNvSpPr/>
      </dsp:nvSpPr>
      <dsp:spPr>
        <a:xfrm>
          <a:off x="5366524" y="1178"/>
          <a:ext cx="2174490" cy="1304694"/>
        </a:xfrm>
        <a:prstGeom prst="rect">
          <a:avLst/>
        </a:prstGeom>
        <a:solidFill>
          <a:schemeClr val="accent4">
            <a:shade val="80000"/>
            <a:hueOff val="155186"/>
            <a:satOff val="-10249"/>
            <a:lumOff val="7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Trust building</a:t>
          </a:r>
        </a:p>
      </dsp:txBody>
      <dsp:txXfrm>
        <a:off x="5366524" y="1178"/>
        <a:ext cx="2174490" cy="1304694"/>
      </dsp:txXfrm>
    </dsp:sp>
    <dsp:sp modelId="{BE1C893C-761D-474C-A6EC-5F188B3C5033}">
      <dsp:nvSpPr>
        <dsp:cNvPr id="0" name=""/>
        <dsp:cNvSpPr/>
      </dsp:nvSpPr>
      <dsp:spPr>
        <a:xfrm>
          <a:off x="7758464" y="1178"/>
          <a:ext cx="2174490" cy="1304694"/>
        </a:xfrm>
        <a:prstGeom prst="rect">
          <a:avLst/>
        </a:prstGeom>
        <a:solidFill>
          <a:schemeClr val="accent4">
            <a:shade val="80000"/>
            <a:hueOff val="232779"/>
            <a:satOff val="-15373"/>
            <a:lumOff val="109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Negotiation</a:t>
          </a:r>
        </a:p>
      </dsp:txBody>
      <dsp:txXfrm>
        <a:off x="7758464" y="1178"/>
        <a:ext cx="2174490" cy="1304694"/>
      </dsp:txXfrm>
    </dsp:sp>
    <dsp:sp modelId="{08141F08-03DF-48F2-93A6-05F3721D5C12}">
      <dsp:nvSpPr>
        <dsp:cNvPr id="0" name=""/>
        <dsp:cNvSpPr/>
      </dsp:nvSpPr>
      <dsp:spPr>
        <a:xfrm>
          <a:off x="582645" y="1523321"/>
          <a:ext cx="2174490" cy="1304694"/>
        </a:xfrm>
        <a:prstGeom prst="rect">
          <a:avLst/>
        </a:prstGeom>
        <a:solidFill>
          <a:schemeClr val="accent4">
            <a:shade val="80000"/>
            <a:hueOff val="310371"/>
            <a:satOff val="-20498"/>
            <a:lumOff val="146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Political and cultural awareness</a:t>
          </a:r>
        </a:p>
      </dsp:txBody>
      <dsp:txXfrm>
        <a:off x="582645" y="1523321"/>
        <a:ext cx="2174490" cy="1304694"/>
      </dsp:txXfrm>
    </dsp:sp>
    <dsp:sp modelId="{3D0DCCD4-0447-4E0F-BCB1-3339AF90AF60}">
      <dsp:nvSpPr>
        <dsp:cNvPr id="0" name=""/>
        <dsp:cNvSpPr/>
      </dsp:nvSpPr>
      <dsp:spPr>
        <a:xfrm>
          <a:off x="2974584" y="1523321"/>
          <a:ext cx="2174490" cy="1304694"/>
        </a:xfrm>
        <a:prstGeom prst="rect">
          <a:avLst/>
        </a:prstGeom>
        <a:solidFill>
          <a:schemeClr val="accent4">
            <a:shade val="80000"/>
            <a:hueOff val="387964"/>
            <a:satOff val="-25622"/>
            <a:lumOff val="182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Decision making</a:t>
          </a:r>
        </a:p>
      </dsp:txBody>
      <dsp:txXfrm>
        <a:off x="2974584" y="1523321"/>
        <a:ext cx="2174490" cy="1304694"/>
      </dsp:txXfrm>
    </dsp:sp>
    <dsp:sp modelId="{65A588FA-D7AA-4360-9F8B-3F5D11312244}">
      <dsp:nvSpPr>
        <dsp:cNvPr id="0" name=""/>
        <dsp:cNvSpPr/>
      </dsp:nvSpPr>
      <dsp:spPr>
        <a:xfrm>
          <a:off x="5366524" y="1523321"/>
          <a:ext cx="2174490" cy="1304694"/>
        </a:xfrm>
        <a:prstGeom prst="rect">
          <a:avLst/>
        </a:prstGeom>
        <a:solidFill>
          <a:schemeClr val="accent4">
            <a:shade val="80000"/>
            <a:hueOff val="465557"/>
            <a:satOff val="-30747"/>
            <a:lumOff val="219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Influencing</a:t>
          </a:r>
        </a:p>
      </dsp:txBody>
      <dsp:txXfrm>
        <a:off x="5366524" y="1523321"/>
        <a:ext cx="2174490" cy="1304694"/>
      </dsp:txXfrm>
    </dsp:sp>
    <dsp:sp modelId="{E3142CA0-D9DF-4C4E-902C-DE1239A28917}">
      <dsp:nvSpPr>
        <dsp:cNvPr id="0" name=""/>
        <dsp:cNvSpPr/>
      </dsp:nvSpPr>
      <dsp:spPr>
        <a:xfrm>
          <a:off x="7758464" y="1523321"/>
          <a:ext cx="2174490" cy="1304694"/>
        </a:xfrm>
        <a:prstGeom prst="rect">
          <a:avLst/>
        </a:prstGeom>
        <a:solidFill>
          <a:schemeClr val="accent4">
            <a:shade val="80000"/>
            <a:hueOff val="543150"/>
            <a:satOff val="-35871"/>
            <a:lumOff val="255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dirty="0"/>
            <a:t>Communication</a:t>
          </a:r>
        </a:p>
      </dsp:txBody>
      <dsp:txXfrm>
        <a:off x="7758464" y="1523321"/>
        <a:ext cx="2174490" cy="1304694"/>
      </dsp:txXfrm>
    </dsp:sp>
    <dsp:sp modelId="{45ED444C-01A8-4FE3-B1EA-AFD4AE320E38}">
      <dsp:nvSpPr>
        <dsp:cNvPr id="0" name=""/>
        <dsp:cNvSpPr/>
      </dsp:nvSpPr>
      <dsp:spPr>
        <a:xfrm>
          <a:off x="1778615" y="3045465"/>
          <a:ext cx="2174490" cy="1304694"/>
        </a:xfrm>
        <a:prstGeom prst="rect">
          <a:avLst/>
        </a:prstGeom>
        <a:solidFill>
          <a:schemeClr val="accent4">
            <a:shade val="80000"/>
            <a:hueOff val="620743"/>
            <a:satOff val="-40996"/>
            <a:lumOff val="292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Motivation</a:t>
          </a:r>
        </a:p>
      </dsp:txBody>
      <dsp:txXfrm>
        <a:off x="1778615" y="3045465"/>
        <a:ext cx="2174490" cy="1304694"/>
      </dsp:txXfrm>
    </dsp:sp>
    <dsp:sp modelId="{3ACC46FD-3E05-4B1C-A259-FFD39645D311}">
      <dsp:nvSpPr>
        <dsp:cNvPr id="0" name=""/>
        <dsp:cNvSpPr/>
      </dsp:nvSpPr>
      <dsp:spPr>
        <a:xfrm>
          <a:off x="4170554" y="3045465"/>
          <a:ext cx="2174490" cy="1304694"/>
        </a:xfrm>
        <a:prstGeom prst="rect">
          <a:avLst/>
        </a:prstGeom>
        <a:solidFill>
          <a:schemeClr val="accent4">
            <a:shade val="80000"/>
            <a:hueOff val="698336"/>
            <a:satOff val="-46120"/>
            <a:lumOff val="328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Team building</a:t>
          </a:r>
        </a:p>
      </dsp:txBody>
      <dsp:txXfrm>
        <a:off x="4170554" y="3045465"/>
        <a:ext cx="2174490" cy="1304694"/>
      </dsp:txXfrm>
    </dsp:sp>
    <dsp:sp modelId="{4F1F4DCE-632B-465D-B5DA-908F0BABB53F}">
      <dsp:nvSpPr>
        <dsp:cNvPr id="0" name=""/>
        <dsp:cNvSpPr/>
      </dsp:nvSpPr>
      <dsp:spPr>
        <a:xfrm>
          <a:off x="6562494" y="3045465"/>
          <a:ext cx="2174490" cy="1304694"/>
        </a:xfrm>
        <a:prstGeom prst="rect">
          <a:avLst/>
        </a:prstGeom>
        <a:solidFill>
          <a:schemeClr val="accent4">
            <a:shade val="80000"/>
            <a:hueOff val="775929"/>
            <a:satOff val="-51245"/>
            <a:lumOff val="365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Leadership</a:t>
          </a:r>
        </a:p>
      </dsp:txBody>
      <dsp:txXfrm>
        <a:off x="6562494" y="3045465"/>
        <a:ext cx="2174490" cy="13046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8B9DE-409F-47C5-907F-580BCC5D4E80}">
      <dsp:nvSpPr>
        <dsp:cNvPr id="0" name=""/>
        <dsp:cNvSpPr/>
      </dsp:nvSpPr>
      <dsp:spPr>
        <a:xfrm>
          <a:off x="0" y="39687"/>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TT" sz="3200" kern="1200" dirty="0">
              <a:solidFill>
                <a:schemeClr val="accent6"/>
              </a:solidFill>
            </a:rPr>
            <a:t>Better Monitoring of Progress</a:t>
          </a:r>
        </a:p>
      </dsp:txBody>
      <dsp:txXfrm>
        <a:off x="0" y="39687"/>
        <a:ext cx="3286125" cy="1971675"/>
      </dsp:txXfrm>
    </dsp:sp>
    <dsp:sp modelId="{3A9CEFFB-FFCC-4541-9AE7-C8E39EFB4A28}">
      <dsp:nvSpPr>
        <dsp:cNvPr id="0" name=""/>
        <dsp:cNvSpPr/>
      </dsp:nvSpPr>
      <dsp:spPr>
        <a:xfrm>
          <a:off x="3614737" y="39687"/>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TT" sz="3200" kern="1200" dirty="0">
              <a:solidFill>
                <a:schemeClr val="accent6"/>
              </a:solidFill>
            </a:rPr>
            <a:t>Anticipate Risks and Issues</a:t>
          </a:r>
        </a:p>
      </dsp:txBody>
      <dsp:txXfrm>
        <a:off x="3614737" y="39687"/>
        <a:ext cx="3286125" cy="1971675"/>
      </dsp:txXfrm>
    </dsp:sp>
    <dsp:sp modelId="{A9ED81F7-25D5-4F08-9607-92613C28DC40}">
      <dsp:nvSpPr>
        <dsp:cNvPr id="0" name=""/>
        <dsp:cNvSpPr/>
      </dsp:nvSpPr>
      <dsp:spPr>
        <a:xfrm>
          <a:off x="7229475" y="39687"/>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TT" sz="3200" kern="1200" dirty="0">
              <a:solidFill>
                <a:schemeClr val="accent6"/>
              </a:solidFill>
            </a:rPr>
            <a:t>Automated Project Reports</a:t>
          </a:r>
        </a:p>
      </dsp:txBody>
      <dsp:txXfrm>
        <a:off x="7229475" y="39687"/>
        <a:ext cx="3286125" cy="1971675"/>
      </dsp:txXfrm>
    </dsp:sp>
    <dsp:sp modelId="{23F87F07-0590-4AF6-A454-47FC0E7434E0}">
      <dsp:nvSpPr>
        <dsp:cNvPr id="0" name=""/>
        <dsp:cNvSpPr/>
      </dsp:nvSpPr>
      <dsp:spPr>
        <a:xfrm>
          <a:off x="0" y="2339975"/>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TT" sz="3200" kern="1200" dirty="0">
              <a:solidFill>
                <a:schemeClr val="accent6"/>
              </a:solidFill>
            </a:rPr>
            <a:t>Better selection of Project Methodology</a:t>
          </a:r>
        </a:p>
      </dsp:txBody>
      <dsp:txXfrm>
        <a:off x="0" y="2339975"/>
        <a:ext cx="3286125" cy="1971675"/>
      </dsp:txXfrm>
    </dsp:sp>
    <dsp:sp modelId="{CAE058EF-06FC-435D-B0E1-7F245372381D}">
      <dsp:nvSpPr>
        <dsp:cNvPr id="0" name=""/>
        <dsp:cNvSpPr/>
      </dsp:nvSpPr>
      <dsp:spPr>
        <a:xfrm>
          <a:off x="3614737" y="2339975"/>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TT" sz="3200" kern="1200" dirty="0">
              <a:solidFill>
                <a:schemeClr val="accent6"/>
              </a:solidFill>
            </a:rPr>
            <a:t>Compliance monitoring</a:t>
          </a:r>
        </a:p>
      </dsp:txBody>
      <dsp:txXfrm>
        <a:off x="3614737" y="2339975"/>
        <a:ext cx="3286125" cy="1971675"/>
      </dsp:txXfrm>
    </dsp:sp>
    <dsp:sp modelId="{1EAFFD06-F085-4307-847F-CA95C3EE4B62}">
      <dsp:nvSpPr>
        <dsp:cNvPr id="0" name=""/>
        <dsp:cNvSpPr/>
      </dsp:nvSpPr>
      <dsp:spPr>
        <a:xfrm>
          <a:off x="7229475" y="2339975"/>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TT" sz="3200" kern="1200" dirty="0">
              <a:solidFill>
                <a:schemeClr val="accent6"/>
              </a:solidFill>
            </a:rPr>
            <a:t>Automate project support functions</a:t>
          </a:r>
        </a:p>
      </dsp:txBody>
      <dsp:txXfrm>
        <a:off x="7229475"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6-26T23:58:24.411"/>
    </inkml:context>
    <inkml:brush xml:id="br0">
      <inkml:brushProperty name="width" value="0.05292" units="cm"/>
      <inkml:brushProperty name="height" value="0.05292" units="cm"/>
      <inkml:brushProperty name="color" value="#00B050"/>
    </inkml:brush>
  </inkml:definitions>
  <inkml:trace contextRef="#ctx0" brushRef="#br0">15309 13014 944 0,'0'0'357'0,"0"0"-278"15,0 0 16-15,0 0 62 16,0 0-31-16,0 0-36 15,0 0-16-15,-7-17-17 16,7 14-17-16,0-1-16 16,0-8-20-16,34-7-4 0,16-4 0 15,16-4 0 1,-1 5 0-16,-7 8 0 0,-18 9 0 16,-16 5 0-16,-13 0 0 15,-9 0 0 1,0 0 0-16,2 8 0 0,-4 13 0 15,0 12 0-15,0 5 0 16,0 4 0-16,0 6 0 16,-12 2 0-16,1 0 0 15,1 6 0-15,2 2 0 16,1 1 0-16,1 5 0 16,2-4 0-16,-2-4 0 15,4-3 0-15,2-14 0 0,0-6 0 16,0-11 0-1,0-7 0-15,0-2 0 0,0-5 0 16,0-6 0-16,0-1 0 16,0-1 0-16,0 0 0 15,0 0 0-15,0 0-117 16,0-21-212-16,0 4-102 16,0 2-367-16</inkml:trace>
  <inkml:trace contextRef="#ctx0" brushRef="#br0" timeOffset="266.36">15347 13401 847 0,'0'0'385'16,"0"0"-303"-16,0 0-47 0,0 0 56 15,0 0-19-15,0 0 35 16,128-24 12-16,-40-2-24 15,7-6-42-15,-14 0 0 16,-12 3-16-16,-20 11-12 16,-15 8-11-16,-12 7-12 15,-9 1-2-15,-3 2-5 16,-7 0-58-16,3 0-115 16,-6 0-245-16,0 0-150 15</inkml:trace>
  <inkml:trace contextRef="#ctx0" brushRef="#br0" timeOffset="1199.97">15158 11394 847 0,'0'0'290'0,"0"0"-234"16,0 0-44-16,0 0 57 15,0 0 1-15,0 0-23 16,0 0 42-16,170-80-43 16,-97 59-26-16,-9 6 3 15,-8 5 0-15,-11 6 13 16,-14 4 7-16,-11 0-7 16,-6 0-9-16,-8 9 14 15,-1 21 11-15,-3 10 28 16,-2 9-24-16,0 3-17 0,0 1-3 15,0 1-27 1,-7 5-9-16,-1 2 0 0,-1-1 0 16,2-4 0-16,2-6 0 15,3-6 0-15,2-10 0 16,0-6 0-16,0-7 0 16,0-10 0-16,0-3 0 15,0-4 0-15,0-2 0 16,0-2-67-16,0 0-66 15,0 0-77-15,0-14-58 16,0 1-203-16,0-6-183 16</inkml:trace>
  <inkml:trace contextRef="#ctx0" brushRef="#br0" timeOffset="1716.33">15334 11718 617 0,'0'0'374'15,"0"0"-284"-15,0 0-41 16,0 0 66-16,0 0-28 16,0 0-47-16,0-15-4 15,62-1 80-15,17-4-5 16,5-4-50-16,-1-1-3 16,-10 3-7-16,-11 6-9 15,-8 2 9-15,-7 2-6 0,-7 4-13 16,-9 1 2-16,-11 2 4 15,-9 5-38-15,-6-1 0 16,-3 1 0-16,-2 0 0 16,0 0 0-16,0 0 0 15,0 0 0-15,0 0 0 16,0 0 0-16,0 0 0 16,0 0 0-16,0 0 0 15,0 0 0-15,0 0 0 16,0 0 0-16,0 0 0 15,0 0 0-15,0 0 0 16,0 0 0-16,0 0 0 16,0 0 0-16,0 0 0 15,0 0 0-15,0 0 0 0,0 0 0 16,0 0 0-16,0 0 0 16,0 0 0-16,0 0 0 15,0 0 0-15,0 0 0 16,0 0 0-16,0 0 0 15,0 0 0-15,0 0 0 16,0 0 0-16,0 0 0 16,0 0-202-16,0 0-211 15,0 0-511-15</inkml:trace>
  <inkml:trace contextRef="#ctx0" brushRef="#br0" timeOffset="3349.65">13044 7435 1155 0,'0'0'199'16,"0"0"-85"-16,0 0 0 15,0 0 25-15,0 0-32 16,0 0-27-16,-23-20-10 15,23 18-25-15,0 0-21 16,0 0-24-16,7-4 0 0,31-2 0 16,17-6 0-1,24-2 0-15,8-4 0 0,-5 6 0 16,-8 2 0-16,-14 4 0 16,-14 6 0-16,-12 2 0 15,-12 0 0-15,-11 0 0 16,-7 0 0-16,-2 0 0 15,-2 16 0-15,0 8 0 16,0 9 0-16,0 13 0 16,0 7 0-16,-6 8 0 15,-9-1 0-15,-1 1 0 16,1-2 0-16,3-9 0 16,5-4 0-16,3-8 0 15,0-6 0-15,4-7 0 16,0-6 0-16,0-7 0 0,0-6 0 15,0-2 0 1,0-4 0-16,0 0 0 0,0 0 0 16,-2 0-68-16,2-13-134 15,-2-1-108-15,2-3-186 16</inkml:trace>
  <inkml:trace contextRef="#ctx0" brushRef="#br0" timeOffset="3667.15">13253 7657 999 0,'0'0'156'0,"0"0"-110"16,0 0 92-16,0 0-23 15,0 0-19-15,0 0 15 16,120-5-13-16,-46-15-15 15,4-6-13-15,-9 2-22 16,-12 2-19-16,-14 8-3 16,-11 3-14-16,-8 5-7 15,-4 1-5-15,-2 0 2 16,-5 2-2-16,0 3-1 16,-6 0-1-16,-2 0-27 15,-5 0-56-15,0 0-43 0,0 3-87 16,0 7-155-1,-3 0-313-15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2-02-12T18:28:54.444"/>
    </inkml:context>
    <inkml:brush xml:id="br0">
      <inkml:brushProperty name="width" value="0.05292" units="cm"/>
      <inkml:brushProperty name="height" value="0.05292" units="cm"/>
      <inkml:brushProperty name="color" value="#FF0000"/>
    </inkml:brush>
  </inkml:definitions>
  <inkml:trace contextRef="#ctx0" brushRef="#br0">4041 12909 556 0,'0'0'216'0,"0"0"-148"16,0 0 1-16,0 0 93 15,0 0-29-15,0 0-34 16,-9 9-40-16,9 35-13 16,0 14 9-16,0 5-13 15,0 7-9-15,0-1-1 16,0-4 1-16,0-11-7 16,3-10-10-16,1-15-11 15,0-14-4-15,0-9-1 16,0-6-8-16,-4 0-27 15,0 0-17-15,0 0-37 16,0-13-13-16,0-4-64 16,0 7-166-16,0 0-285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B5CFC2-FF95-BB42-B600-F8C023CFEAC4}" type="datetimeFigureOut">
              <a:rPr lang="en-US" smtClean="0"/>
              <a:t>1/16/2026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96A85-7B12-D143-8C60-4EC8075DB191}" type="slidenum">
              <a:rPr lang="en-US" smtClean="0"/>
              <a:t>‹#›</a:t>
            </a:fld>
            <a:endParaRPr lang="en-US"/>
          </a:p>
        </p:txBody>
      </p:sp>
    </p:spTree>
    <p:extLst>
      <p:ext uri="{BB962C8B-B14F-4D97-AF65-F5344CB8AC3E}">
        <p14:creationId xmlns:p14="http://schemas.microsoft.com/office/powerpoint/2010/main" val="1467498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t>1</a:t>
            </a:fld>
            <a:endParaRPr lang="en-US"/>
          </a:p>
        </p:txBody>
      </p:sp>
    </p:spTree>
    <p:extLst>
      <p:ext uri="{BB962C8B-B14F-4D97-AF65-F5344CB8AC3E}">
        <p14:creationId xmlns:p14="http://schemas.microsoft.com/office/powerpoint/2010/main" val="2641318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Full list of 12:</a:t>
            </a:r>
          </a:p>
          <a:p>
            <a:pPr algn="l"/>
            <a:r>
              <a:rPr lang="en-US" b="1" i="0" dirty="0">
                <a:solidFill>
                  <a:srgbClr val="201A34"/>
                </a:solidFill>
                <a:effectLst/>
                <a:latin typeface="Open Sans" panose="020B0606030504020204" pitchFamily="34" charset="0"/>
              </a:rPr>
              <a:t>1. Project planning and review</a:t>
            </a:r>
            <a:endParaRPr lang="en-US" b="0" i="0" dirty="0">
              <a:solidFill>
                <a:srgbClr val="201A34"/>
              </a:solidFill>
              <a:effectLst/>
              <a:latin typeface="Open Sans" panose="020B0606030504020204" pitchFamily="34" charset="0"/>
            </a:endParaRPr>
          </a:p>
          <a:p>
            <a:pPr algn="l"/>
            <a:r>
              <a:rPr lang="en-US" b="0" i="0" dirty="0">
                <a:solidFill>
                  <a:srgbClr val="201A34"/>
                </a:solidFill>
                <a:effectLst/>
                <a:latin typeface="Open Sans" panose="020B0606030504020204" pitchFamily="34" charset="0"/>
              </a:rPr>
              <a:t>Pre-project planning should be thorough and considered, with monitoring and review throughout the project.</a:t>
            </a:r>
          </a:p>
          <a:p>
            <a:pPr algn="l"/>
            <a:r>
              <a:rPr lang="en-US" b="1" i="0" dirty="0">
                <a:solidFill>
                  <a:srgbClr val="201A34"/>
                </a:solidFill>
                <a:effectLst/>
                <a:latin typeface="Open Sans" panose="020B0606030504020204" pitchFamily="34" charset="0"/>
              </a:rPr>
              <a:t>2. Goals and objectives</a:t>
            </a:r>
            <a:endParaRPr lang="en-US" b="0" i="0" dirty="0">
              <a:solidFill>
                <a:srgbClr val="201A34"/>
              </a:solidFill>
              <a:effectLst/>
              <a:latin typeface="Open Sans" panose="020B0606030504020204" pitchFamily="34" charset="0"/>
            </a:endParaRPr>
          </a:p>
          <a:p>
            <a:pPr algn="l"/>
            <a:r>
              <a:rPr lang="en-US" b="0" i="0" dirty="0">
                <a:solidFill>
                  <a:srgbClr val="201A34"/>
                </a:solidFill>
                <a:effectLst/>
                <a:latin typeface="Open Sans" panose="020B0606030504020204" pitchFamily="34" charset="0"/>
              </a:rPr>
              <a:t>The overall goal of the project should be clearly specified and </a:t>
            </a:r>
            <a:r>
              <a:rPr lang="en-US" b="0" i="0" dirty="0" err="1">
                <a:solidFill>
                  <a:srgbClr val="201A34"/>
                </a:solidFill>
                <a:effectLst/>
                <a:latin typeface="Open Sans" panose="020B0606030504020204" pitchFamily="34" charset="0"/>
              </a:rPr>
              <a:t>recognised</a:t>
            </a:r>
            <a:r>
              <a:rPr lang="en-US" b="0" i="0" dirty="0">
                <a:solidFill>
                  <a:srgbClr val="201A34"/>
                </a:solidFill>
                <a:effectLst/>
                <a:latin typeface="Open Sans" panose="020B0606030504020204" pitchFamily="34" charset="0"/>
              </a:rPr>
              <a:t> by all stakeholders involved in the project.</a:t>
            </a:r>
          </a:p>
          <a:p>
            <a:pPr algn="l"/>
            <a:r>
              <a:rPr lang="en-US" b="1" i="0" dirty="0">
                <a:solidFill>
                  <a:srgbClr val="201A34"/>
                </a:solidFill>
                <a:effectLst/>
                <a:latin typeface="Open Sans" panose="020B0606030504020204" pitchFamily="34" charset="0"/>
              </a:rPr>
              <a:t>3. Effective governance</a:t>
            </a:r>
            <a:endParaRPr lang="en-US" b="0" i="0" dirty="0">
              <a:solidFill>
                <a:srgbClr val="201A34"/>
              </a:solidFill>
              <a:effectLst/>
              <a:latin typeface="Open Sans" panose="020B0606030504020204" pitchFamily="34" charset="0"/>
            </a:endParaRPr>
          </a:p>
          <a:p>
            <a:pPr algn="l"/>
            <a:r>
              <a:rPr lang="en-US" b="0" i="0" dirty="0">
                <a:solidFill>
                  <a:srgbClr val="201A34"/>
                </a:solidFill>
                <a:effectLst/>
                <a:latin typeface="Open Sans" panose="020B0606030504020204" pitchFamily="34" charset="0"/>
              </a:rPr>
              <a:t>The project needs to have clear reporting lines and regular communications between all parties.</a:t>
            </a:r>
          </a:p>
          <a:p>
            <a:pPr algn="l"/>
            <a:r>
              <a:rPr lang="en-US" b="1" i="0" dirty="0">
                <a:solidFill>
                  <a:srgbClr val="201A34"/>
                </a:solidFill>
                <a:effectLst/>
                <a:latin typeface="Open Sans" panose="020B0606030504020204" pitchFamily="34" charset="0"/>
              </a:rPr>
              <a:t>4. Competent project teams</a:t>
            </a:r>
            <a:endParaRPr lang="en-US" b="0" i="0" dirty="0">
              <a:solidFill>
                <a:srgbClr val="201A34"/>
              </a:solidFill>
              <a:effectLst/>
              <a:latin typeface="Open Sans" panose="020B0606030504020204" pitchFamily="34" charset="0"/>
            </a:endParaRPr>
          </a:p>
          <a:p>
            <a:pPr algn="l"/>
            <a:r>
              <a:rPr lang="en-US" b="0" i="0" dirty="0">
                <a:solidFill>
                  <a:srgbClr val="201A34"/>
                </a:solidFill>
                <a:effectLst/>
                <a:latin typeface="Open Sans" panose="020B0606030504020204" pitchFamily="34" charset="0"/>
              </a:rPr>
              <a:t>The project professionals leading, or forming a core team, need to be fully competent.</a:t>
            </a:r>
          </a:p>
          <a:p>
            <a:pPr algn="l"/>
            <a:r>
              <a:rPr lang="en-US" b="1" i="0" dirty="0">
                <a:solidFill>
                  <a:srgbClr val="201A34"/>
                </a:solidFill>
                <a:effectLst/>
                <a:latin typeface="Open Sans" panose="020B0606030504020204" pitchFamily="34" charset="0"/>
              </a:rPr>
              <a:t>5. Commitment to success</a:t>
            </a:r>
            <a:endParaRPr lang="en-US" b="0" i="0" dirty="0">
              <a:solidFill>
                <a:srgbClr val="201A34"/>
              </a:solidFill>
              <a:effectLst/>
              <a:latin typeface="Open Sans" panose="020B0606030504020204" pitchFamily="34" charset="0"/>
            </a:endParaRPr>
          </a:p>
          <a:p>
            <a:pPr algn="l"/>
            <a:r>
              <a:rPr lang="en-US" b="0" i="0" dirty="0">
                <a:solidFill>
                  <a:srgbClr val="201A34"/>
                </a:solidFill>
                <a:effectLst/>
                <a:latin typeface="Open Sans" panose="020B0606030504020204" pitchFamily="34" charset="0"/>
              </a:rPr>
              <a:t>All parties involved in the project must be, and remain, committed to the project’s success.</a:t>
            </a:r>
          </a:p>
          <a:p>
            <a:endParaRPr lang="en-GB" dirty="0"/>
          </a:p>
          <a:p>
            <a:endParaRPr lang="en-GB" dirty="0"/>
          </a:p>
          <a:p>
            <a:r>
              <a:rPr lang="en-US" b="1" dirty="0"/>
              <a:t>Capable sponsors </a:t>
            </a:r>
            <a:r>
              <a:rPr lang="en-US" dirty="0" err="1"/>
              <a:t>Sponsors</a:t>
            </a:r>
            <a:r>
              <a:rPr lang="en-US" dirty="0"/>
              <a:t> play an active role in the life cycle of the project; they assume ultimate responsibility and accountability for the project outcomes.5 </a:t>
            </a:r>
            <a:r>
              <a:rPr lang="en-US" b="1" dirty="0"/>
              <a:t>Secure funding </a:t>
            </a:r>
            <a:r>
              <a:rPr lang="en-US" dirty="0"/>
              <a:t>The project has a secure funding base; contingency funding is </a:t>
            </a:r>
            <a:r>
              <a:rPr lang="en-US" dirty="0" err="1"/>
              <a:t>recognised</a:t>
            </a:r>
            <a:r>
              <a:rPr lang="en-US" dirty="0"/>
              <a:t> from the start and tight control of budgets is in place to ensure maximum value is </a:t>
            </a:r>
            <a:r>
              <a:rPr lang="en-US" dirty="0" err="1"/>
              <a:t>realised</a:t>
            </a:r>
            <a:r>
              <a:rPr lang="en-US" dirty="0"/>
              <a:t>. </a:t>
            </a:r>
          </a:p>
          <a:p>
            <a:r>
              <a:rPr lang="en-US" b="1" dirty="0"/>
              <a:t>Supportive </a:t>
            </a:r>
            <a:r>
              <a:rPr lang="en-US" b="1" dirty="0" err="1"/>
              <a:t>organisations</a:t>
            </a:r>
            <a:r>
              <a:rPr lang="en-US" b="1" dirty="0"/>
              <a:t> </a:t>
            </a:r>
            <a:r>
              <a:rPr lang="en-US" dirty="0"/>
              <a:t>The environment in which the project operates is project-friendly; the </a:t>
            </a:r>
            <a:r>
              <a:rPr lang="en-US" dirty="0" err="1"/>
              <a:t>organisation</a:t>
            </a:r>
            <a:r>
              <a:rPr lang="en-US" dirty="0"/>
              <a:t> provides support and resourcing for project activity (including financing) and access to stakeholders. </a:t>
            </a:r>
          </a:p>
          <a:p>
            <a:r>
              <a:rPr lang="en-US" b="1" dirty="0"/>
              <a:t>End users and operators </a:t>
            </a:r>
            <a:r>
              <a:rPr lang="en-US" dirty="0"/>
              <a:t>End users or operators are engaged in the design of the project; the project team engages with users, who are able to take on what the project has produced effectively and efficiently.</a:t>
            </a:r>
          </a:p>
          <a:p>
            <a:r>
              <a:rPr lang="en-US" b="1" dirty="0"/>
              <a:t>Aligned supply chain </a:t>
            </a:r>
            <a:r>
              <a:rPr lang="en-US" dirty="0"/>
              <a:t>All direct and indirect suppliers are aware of project needs, schedules and quality standards. Higher and lower tiers of supply chains are coordinated. </a:t>
            </a:r>
          </a:p>
          <a:p>
            <a:r>
              <a:rPr lang="en-US" b="1" dirty="0"/>
              <a:t>Proven methods and tools </a:t>
            </a:r>
            <a:r>
              <a:rPr lang="en-US" dirty="0"/>
              <a:t>Good practice project management tools, methods and techniques are applied in a way which maintains an effective balance between flexibility and robustness. </a:t>
            </a:r>
          </a:p>
          <a:p>
            <a:r>
              <a:rPr lang="en-US" b="1" dirty="0"/>
              <a:t>Appropriate standards </a:t>
            </a:r>
            <a:r>
              <a:rPr lang="en-US" dirty="0"/>
              <a:t>Quality standards are actively used to drive quality of outputs. Adherence to other standards is regularly monitored in order to ensure delivery is to best practice levels</a:t>
            </a:r>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t>19</a:t>
            </a:fld>
            <a:endParaRPr lang="en-US"/>
          </a:p>
        </p:txBody>
      </p:sp>
    </p:spTree>
    <p:extLst>
      <p:ext uri="{BB962C8B-B14F-4D97-AF65-F5344CB8AC3E}">
        <p14:creationId xmlns:p14="http://schemas.microsoft.com/office/powerpoint/2010/main" val="818286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GB" dirty="0"/>
              <a:t>Royce’s original stages: </a:t>
            </a:r>
            <a:r>
              <a:rPr lang="en-US" dirty="0"/>
              <a:t>System requirements, Software Requirements, Analysis, Program Design, Coding, Testing, Operations</a:t>
            </a:r>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t>34</a:t>
            </a:fld>
            <a:endParaRPr lang="en-US"/>
          </a:p>
        </p:txBody>
      </p:sp>
    </p:spTree>
    <p:extLst>
      <p:ext uri="{BB962C8B-B14F-4D97-AF65-F5344CB8AC3E}">
        <p14:creationId xmlns:p14="http://schemas.microsoft.com/office/powerpoint/2010/main" val="4223573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Golden Thread </a:t>
            </a:r>
            <a:r>
              <a:rPr lang="en-GB" dirty="0"/>
              <a:t>- Insights from </a:t>
            </a:r>
            <a:r>
              <a:rPr lang="en-US" dirty="0"/>
              <a:t>extensive research via literature review, interviews, desk-based research using surveys, online survey, etc.</a:t>
            </a:r>
          </a:p>
          <a:p>
            <a:r>
              <a:rPr lang="en-US" dirty="0"/>
              <a:t>Involved 428 </a:t>
            </a:r>
            <a:r>
              <a:rPr lang="en-US" dirty="0" err="1"/>
              <a:t>organisations</a:t>
            </a:r>
            <a:r>
              <a:rPr lang="en-US" dirty="0"/>
              <a:t> in the UK</a:t>
            </a:r>
          </a:p>
          <a:p>
            <a:endParaRPr lang="en-US" dirty="0"/>
          </a:p>
          <a:p>
            <a:r>
              <a:rPr lang="en-GB" b="1" dirty="0"/>
              <a:t>Tackling Project Management Competence Research</a:t>
            </a:r>
            <a:r>
              <a:rPr lang="en-GB" b="0" dirty="0"/>
              <a:t> – Dutch study started with a literature review to identify competencies, then ran focus groups to prioritise competencies</a:t>
            </a:r>
          </a:p>
          <a:p>
            <a:endParaRPr lang="en-GB" b="0" dirty="0"/>
          </a:p>
          <a:p>
            <a:endParaRPr lang="en-GB" dirty="0"/>
          </a:p>
          <a:p>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t>45</a:t>
            </a:fld>
            <a:endParaRPr lang="en-US"/>
          </a:p>
        </p:txBody>
      </p:sp>
    </p:spTree>
    <p:extLst>
      <p:ext uri="{BB962C8B-B14F-4D97-AF65-F5344CB8AC3E}">
        <p14:creationId xmlns:p14="http://schemas.microsoft.com/office/powerpoint/2010/main" val="1170333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t>62</a:t>
            </a:fld>
            <a:endParaRPr lang="en-US"/>
          </a:p>
        </p:txBody>
      </p:sp>
    </p:spTree>
    <p:extLst>
      <p:ext uri="{BB962C8B-B14F-4D97-AF65-F5344CB8AC3E}">
        <p14:creationId xmlns:p14="http://schemas.microsoft.com/office/powerpoint/2010/main" val="1048286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a:prstGeom prst="rect">
            <a:avLst/>
          </a:prstGeo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72834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430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5544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87656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626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2695887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99635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439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6980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3392347"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24253" y="1825625"/>
            <a:ext cx="340103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a:extLst>
              <a:ext uri="{FF2B5EF4-FFF2-40B4-BE49-F238E27FC236}">
                <a16:creationId xmlns:a16="http://schemas.microsoft.com/office/drawing/2014/main" id="{D631A929-8B72-4F97-8F6A-D1A95D42551B}"/>
              </a:ext>
            </a:extLst>
          </p:cNvPr>
          <p:cNvSpPr>
            <a:spLocks noGrp="1"/>
          </p:cNvSpPr>
          <p:nvPr>
            <p:ph sz="half" idx="10"/>
          </p:nvPr>
        </p:nvSpPr>
        <p:spPr>
          <a:xfrm>
            <a:off x="8218989" y="1825625"/>
            <a:ext cx="3456975"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756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90227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77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2729726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661161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044069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image" Target="../media/image4.svg"/><Relationship Id="rId18" Type="http://schemas.openxmlformats.org/officeDocument/2006/relationships/image" Target="../media/image9.png"/><Relationship Id="rId26" Type="http://schemas.openxmlformats.org/officeDocument/2006/relationships/image" Target="../media/image17.png"/><Relationship Id="rId39" Type="http://schemas.openxmlformats.org/officeDocument/2006/relationships/image" Target="../media/image30.svg"/><Relationship Id="rId21" Type="http://schemas.openxmlformats.org/officeDocument/2006/relationships/image" Target="../media/image12.svg"/><Relationship Id="rId34" Type="http://schemas.openxmlformats.org/officeDocument/2006/relationships/image" Target="../media/image25.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image" Target="../media/image7.png"/><Relationship Id="rId20" Type="http://schemas.openxmlformats.org/officeDocument/2006/relationships/image" Target="../media/image11.png"/><Relationship Id="rId29" Type="http://schemas.openxmlformats.org/officeDocument/2006/relationships/image" Target="../media/image20.svg"/><Relationship Id="rId41" Type="http://schemas.openxmlformats.org/officeDocument/2006/relationships/image" Target="../media/image3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24" Type="http://schemas.openxmlformats.org/officeDocument/2006/relationships/image" Target="../media/image15.png"/><Relationship Id="rId32" Type="http://schemas.openxmlformats.org/officeDocument/2006/relationships/image" Target="../media/image23.png"/><Relationship Id="rId37" Type="http://schemas.openxmlformats.org/officeDocument/2006/relationships/image" Target="../media/image28.svg"/><Relationship Id="rId40" Type="http://schemas.openxmlformats.org/officeDocument/2006/relationships/image" Target="../media/image31.png"/><Relationship Id="rId5" Type="http://schemas.openxmlformats.org/officeDocument/2006/relationships/slideLayout" Target="../slideLayouts/slideLayout5.xml"/><Relationship Id="rId15" Type="http://schemas.openxmlformats.org/officeDocument/2006/relationships/image" Target="../media/image6.svg"/><Relationship Id="rId23" Type="http://schemas.openxmlformats.org/officeDocument/2006/relationships/image" Target="../media/image14.svg"/><Relationship Id="rId28" Type="http://schemas.openxmlformats.org/officeDocument/2006/relationships/image" Target="../media/image19.png"/><Relationship Id="rId36" Type="http://schemas.openxmlformats.org/officeDocument/2006/relationships/image" Target="../media/image27.png"/><Relationship Id="rId10" Type="http://schemas.openxmlformats.org/officeDocument/2006/relationships/image" Target="../media/image1.png"/><Relationship Id="rId19" Type="http://schemas.openxmlformats.org/officeDocument/2006/relationships/image" Target="../media/image10.svg"/><Relationship Id="rId31" Type="http://schemas.openxmlformats.org/officeDocument/2006/relationships/image" Target="../media/image22.sv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 Id="rId22" Type="http://schemas.openxmlformats.org/officeDocument/2006/relationships/image" Target="../media/image13.png"/><Relationship Id="rId27" Type="http://schemas.openxmlformats.org/officeDocument/2006/relationships/image" Target="../media/image18.svg"/><Relationship Id="rId30" Type="http://schemas.openxmlformats.org/officeDocument/2006/relationships/image" Target="../media/image21.png"/><Relationship Id="rId35" Type="http://schemas.openxmlformats.org/officeDocument/2006/relationships/image" Target="../media/image26.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image" Target="../media/image3.png"/><Relationship Id="rId17" Type="http://schemas.openxmlformats.org/officeDocument/2006/relationships/image" Target="../media/image8.svg"/><Relationship Id="rId25" Type="http://schemas.openxmlformats.org/officeDocument/2006/relationships/image" Target="../media/image16.svg"/><Relationship Id="rId33" Type="http://schemas.openxmlformats.org/officeDocument/2006/relationships/image" Target="../media/image24.svg"/><Relationship Id="rId38" Type="http://schemas.openxmlformats.org/officeDocument/2006/relationships/image" Target="../media/image29.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18467" y="18255"/>
            <a:ext cx="766408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0DAE7C0A-3C02-5F4B-BFB5-4D7C7993B29D}"/>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143347" y="116468"/>
            <a:ext cx="1389707" cy="916753"/>
          </a:xfrm>
          <a:prstGeom prst="rect">
            <a:avLst/>
          </a:prstGeom>
        </p:spPr>
      </p:pic>
      <p:grpSp>
        <p:nvGrpSpPr>
          <p:cNvPr id="10" name="Group 9">
            <a:extLst>
              <a:ext uri="{FF2B5EF4-FFF2-40B4-BE49-F238E27FC236}">
                <a16:creationId xmlns:a16="http://schemas.microsoft.com/office/drawing/2014/main" id="{549678E7-7AC1-4AA7-B0C9-F97A56B2DEDF}"/>
              </a:ext>
            </a:extLst>
          </p:cNvPr>
          <p:cNvGrpSpPr/>
          <p:nvPr userDrawn="1"/>
        </p:nvGrpSpPr>
        <p:grpSpPr>
          <a:xfrm>
            <a:off x="9474761" y="66469"/>
            <a:ext cx="2689786" cy="1277350"/>
            <a:chOff x="73158" y="268817"/>
            <a:chExt cx="11968599" cy="6611490"/>
          </a:xfrm>
        </p:grpSpPr>
        <p:pic>
          <p:nvPicPr>
            <p:cNvPr id="11" name="Picture 10" descr="Woman juggling">
              <a:extLst>
                <a:ext uri="{FF2B5EF4-FFF2-40B4-BE49-F238E27FC236}">
                  <a16:creationId xmlns:a16="http://schemas.microsoft.com/office/drawing/2014/main" id="{DFF9D849-31CC-42D9-BB5A-CCB77A492DEA}"/>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r="-1"/>
            <a:stretch/>
          </p:blipFill>
          <p:spPr>
            <a:xfrm>
              <a:off x="1724210" y="3608755"/>
              <a:ext cx="7906151" cy="3271552"/>
            </a:xfrm>
            <a:prstGeom prst="rect">
              <a:avLst/>
            </a:prstGeom>
            <a:noFill/>
          </p:spPr>
        </p:pic>
        <p:grpSp>
          <p:nvGrpSpPr>
            <p:cNvPr id="12" name="Group 11" descr="Dynamics and complexity">
              <a:extLst>
                <a:ext uri="{FF2B5EF4-FFF2-40B4-BE49-F238E27FC236}">
                  <a16:creationId xmlns:a16="http://schemas.microsoft.com/office/drawing/2014/main" id="{35CC4F61-D552-4699-98EB-0F6E868EF683}"/>
                </a:ext>
              </a:extLst>
            </p:cNvPr>
            <p:cNvGrpSpPr/>
            <p:nvPr/>
          </p:nvGrpSpPr>
          <p:grpSpPr>
            <a:xfrm>
              <a:off x="8641884" y="468160"/>
              <a:ext cx="1532754" cy="1432147"/>
              <a:chOff x="630247" y="3888951"/>
              <a:chExt cx="1471263" cy="1537678"/>
            </a:xfrm>
          </p:grpSpPr>
          <p:sp>
            <p:nvSpPr>
              <p:cNvPr id="51" name="Oval 50">
                <a:extLst>
                  <a:ext uri="{FF2B5EF4-FFF2-40B4-BE49-F238E27FC236}">
                    <a16:creationId xmlns:a16="http://schemas.microsoft.com/office/drawing/2014/main" id="{45D32F68-F28C-47CE-A7CF-ACB38D6CC353}"/>
                  </a:ext>
                </a:extLst>
              </p:cNvPr>
              <p:cNvSpPr/>
              <p:nvPr/>
            </p:nvSpPr>
            <p:spPr>
              <a:xfrm>
                <a:off x="630247" y="3888951"/>
                <a:ext cx="1471263" cy="1537678"/>
              </a:xfrm>
              <a:prstGeom prst="ellipse">
                <a:avLst/>
              </a:prstGeom>
              <a:solidFill>
                <a:srgbClr val="3877EE"/>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52" name="Graphic 51" descr="Network outline">
                <a:extLst>
                  <a:ext uri="{FF2B5EF4-FFF2-40B4-BE49-F238E27FC236}">
                    <a16:creationId xmlns:a16="http://schemas.microsoft.com/office/drawing/2014/main" id="{3E2CFD72-C30F-4322-9A94-684D17DB884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3450" y="4046355"/>
                <a:ext cx="1120644" cy="1120639"/>
              </a:xfrm>
              <a:prstGeom prst="rect">
                <a:avLst/>
              </a:prstGeom>
            </p:spPr>
          </p:pic>
        </p:grpSp>
        <p:grpSp>
          <p:nvGrpSpPr>
            <p:cNvPr id="13" name="Group 12" descr="Stakeholders">
              <a:extLst>
                <a:ext uri="{FF2B5EF4-FFF2-40B4-BE49-F238E27FC236}">
                  <a16:creationId xmlns:a16="http://schemas.microsoft.com/office/drawing/2014/main" id="{ED12A5BE-6D94-4351-811E-1F574EB9AB51}"/>
                </a:ext>
              </a:extLst>
            </p:cNvPr>
            <p:cNvGrpSpPr/>
            <p:nvPr/>
          </p:nvGrpSpPr>
          <p:grpSpPr>
            <a:xfrm>
              <a:off x="73158" y="2182131"/>
              <a:ext cx="1446315" cy="1387631"/>
              <a:chOff x="9995640" y="4781020"/>
              <a:chExt cx="1471263" cy="1537678"/>
            </a:xfrm>
          </p:grpSpPr>
          <p:sp>
            <p:nvSpPr>
              <p:cNvPr id="49" name="Oval 48">
                <a:extLst>
                  <a:ext uri="{FF2B5EF4-FFF2-40B4-BE49-F238E27FC236}">
                    <a16:creationId xmlns:a16="http://schemas.microsoft.com/office/drawing/2014/main" id="{EAE4B8AB-2CAF-4120-A869-6283A1C69226}"/>
                  </a:ext>
                </a:extLst>
              </p:cNvPr>
              <p:cNvSpPr/>
              <p:nvPr/>
            </p:nvSpPr>
            <p:spPr>
              <a:xfrm>
                <a:off x="9995640" y="4781020"/>
                <a:ext cx="1471263" cy="1537678"/>
              </a:xfrm>
              <a:prstGeom prst="ellipse">
                <a:avLst/>
              </a:prstGeom>
              <a:solidFill>
                <a:srgbClr val="FF99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0" name="Graphic 49" descr="Connections outline">
                <a:extLst>
                  <a:ext uri="{FF2B5EF4-FFF2-40B4-BE49-F238E27FC236}">
                    <a16:creationId xmlns:a16="http://schemas.microsoft.com/office/drawing/2014/main" id="{CFC573DA-3910-48F3-A01A-C7F599E3690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146404" y="4966499"/>
                <a:ext cx="1139772" cy="1139770"/>
              </a:xfrm>
              <a:prstGeom prst="rect">
                <a:avLst/>
              </a:prstGeom>
            </p:spPr>
          </p:pic>
        </p:grpSp>
        <p:grpSp>
          <p:nvGrpSpPr>
            <p:cNvPr id="14" name="Group 13" descr="Leadership">
              <a:extLst>
                <a:ext uri="{FF2B5EF4-FFF2-40B4-BE49-F238E27FC236}">
                  <a16:creationId xmlns:a16="http://schemas.microsoft.com/office/drawing/2014/main" id="{A3DD050B-83FD-4784-BDC9-DB2B84ECD8BC}"/>
                </a:ext>
              </a:extLst>
            </p:cNvPr>
            <p:cNvGrpSpPr/>
            <p:nvPr/>
          </p:nvGrpSpPr>
          <p:grpSpPr>
            <a:xfrm>
              <a:off x="1646171" y="4358569"/>
              <a:ext cx="1449093" cy="1387007"/>
              <a:chOff x="26132" y="3136274"/>
              <a:chExt cx="1471263" cy="1537678"/>
            </a:xfrm>
            <a:solidFill>
              <a:srgbClr val="A6093C"/>
            </a:solidFill>
          </p:grpSpPr>
          <p:sp>
            <p:nvSpPr>
              <p:cNvPr id="47" name="Oval 46">
                <a:extLst>
                  <a:ext uri="{FF2B5EF4-FFF2-40B4-BE49-F238E27FC236}">
                    <a16:creationId xmlns:a16="http://schemas.microsoft.com/office/drawing/2014/main" id="{51000405-6167-4154-A15D-AFBEAE72D08C}"/>
                  </a:ext>
                </a:extLst>
              </p:cNvPr>
              <p:cNvSpPr/>
              <p:nvPr/>
            </p:nvSpPr>
            <p:spPr>
              <a:xfrm>
                <a:off x="26132" y="3136274"/>
                <a:ext cx="1471263" cy="1537678"/>
              </a:xfrm>
              <a:prstGeom prst="ellipse">
                <a:avLst/>
              </a:prstGeom>
              <a:grp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48" name="Graphic 47" descr="Management outline">
                <a:extLst>
                  <a:ext uri="{FF2B5EF4-FFF2-40B4-BE49-F238E27FC236}">
                    <a16:creationId xmlns:a16="http://schemas.microsoft.com/office/drawing/2014/main" id="{1047EEC7-8621-4AB6-A15A-290E3C93E08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86096" y="3235082"/>
                <a:ext cx="1229008" cy="1229009"/>
              </a:xfrm>
              <a:prstGeom prst="rect">
                <a:avLst/>
              </a:prstGeom>
            </p:spPr>
          </p:pic>
        </p:grpSp>
        <p:grpSp>
          <p:nvGrpSpPr>
            <p:cNvPr id="15" name="Group 14" descr="Integrated Planning">
              <a:extLst>
                <a:ext uri="{FF2B5EF4-FFF2-40B4-BE49-F238E27FC236}">
                  <a16:creationId xmlns:a16="http://schemas.microsoft.com/office/drawing/2014/main" id="{AFA815FD-CDC2-44EE-88E4-59AA5170D57E}"/>
                </a:ext>
              </a:extLst>
            </p:cNvPr>
            <p:cNvGrpSpPr/>
            <p:nvPr/>
          </p:nvGrpSpPr>
          <p:grpSpPr>
            <a:xfrm>
              <a:off x="3939481" y="329220"/>
              <a:ext cx="1480476" cy="1437269"/>
              <a:chOff x="1726506" y="1059124"/>
              <a:chExt cx="1471263" cy="1537678"/>
            </a:xfrm>
          </p:grpSpPr>
          <p:sp>
            <p:nvSpPr>
              <p:cNvPr id="45" name="Oval 44">
                <a:extLst>
                  <a:ext uri="{FF2B5EF4-FFF2-40B4-BE49-F238E27FC236}">
                    <a16:creationId xmlns:a16="http://schemas.microsoft.com/office/drawing/2014/main" id="{A24D7BB1-5D0F-434D-B9E9-21A99502FAAA}"/>
                  </a:ext>
                </a:extLst>
              </p:cNvPr>
              <p:cNvSpPr/>
              <p:nvPr/>
            </p:nvSpPr>
            <p:spPr>
              <a:xfrm>
                <a:off x="1726506" y="1059124"/>
                <a:ext cx="1471263" cy="1537678"/>
              </a:xfrm>
              <a:prstGeom prst="ellipse">
                <a:avLst/>
              </a:prstGeom>
              <a:solidFill>
                <a:srgbClr val="92D05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6" name="Graphic 45" descr="Monthly calendar outline">
                <a:extLst>
                  <a:ext uri="{FF2B5EF4-FFF2-40B4-BE49-F238E27FC236}">
                    <a16:creationId xmlns:a16="http://schemas.microsoft.com/office/drawing/2014/main" id="{0C2F3854-0763-48C3-82FC-84CAF5B5728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38382" y="1287159"/>
                <a:ext cx="1081595" cy="1081604"/>
              </a:xfrm>
              <a:prstGeom prst="rect">
                <a:avLst/>
              </a:prstGeom>
            </p:spPr>
          </p:pic>
        </p:grpSp>
        <p:grpSp>
          <p:nvGrpSpPr>
            <p:cNvPr id="16" name="Group 15" descr="Stewardship &amp; Governance">
              <a:extLst>
                <a:ext uri="{FF2B5EF4-FFF2-40B4-BE49-F238E27FC236}">
                  <a16:creationId xmlns:a16="http://schemas.microsoft.com/office/drawing/2014/main" id="{C7D9608C-6CF6-4C8D-89D8-6DC93D183418}"/>
                </a:ext>
              </a:extLst>
            </p:cNvPr>
            <p:cNvGrpSpPr/>
            <p:nvPr/>
          </p:nvGrpSpPr>
          <p:grpSpPr>
            <a:xfrm>
              <a:off x="968509" y="1009864"/>
              <a:ext cx="1442540" cy="1424240"/>
              <a:chOff x="1048234" y="4336522"/>
              <a:chExt cx="1553863" cy="1537678"/>
            </a:xfrm>
          </p:grpSpPr>
          <p:sp>
            <p:nvSpPr>
              <p:cNvPr id="42" name="Oval 41">
                <a:extLst>
                  <a:ext uri="{FF2B5EF4-FFF2-40B4-BE49-F238E27FC236}">
                    <a16:creationId xmlns:a16="http://schemas.microsoft.com/office/drawing/2014/main" id="{ED1A273A-1E1E-446F-B0C2-7C736FEBBE9A}"/>
                  </a:ext>
                </a:extLst>
              </p:cNvPr>
              <p:cNvSpPr/>
              <p:nvPr/>
            </p:nvSpPr>
            <p:spPr>
              <a:xfrm>
                <a:off x="1048234" y="4336522"/>
                <a:ext cx="1553863" cy="1537678"/>
              </a:xfrm>
              <a:prstGeom prst="ellipse">
                <a:avLst/>
              </a:prstGeom>
              <a:solidFill>
                <a:srgbClr val="FFCC99"/>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3" name="Graphic 42" descr="Care outline">
                <a:extLst>
                  <a:ext uri="{FF2B5EF4-FFF2-40B4-BE49-F238E27FC236}">
                    <a16:creationId xmlns:a16="http://schemas.microsoft.com/office/drawing/2014/main" id="{81CA5055-BB16-494F-914E-2EA971CEB0E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405615" y="4344183"/>
                <a:ext cx="839086" cy="839085"/>
              </a:xfrm>
              <a:prstGeom prst="rect">
                <a:avLst/>
              </a:prstGeom>
            </p:spPr>
          </p:pic>
          <p:pic>
            <p:nvPicPr>
              <p:cNvPr id="44" name="Graphic 43" descr="Clipboard outline">
                <a:extLst>
                  <a:ext uri="{FF2B5EF4-FFF2-40B4-BE49-F238E27FC236}">
                    <a16:creationId xmlns:a16="http://schemas.microsoft.com/office/drawing/2014/main" id="{241E7639-A156-4872-8466-D84658BFEF3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477268" y="5086528"/>
                <a:ext cx="677504" cy="677505"/>
              </a:xfrm>
              <a:prstGeom prst="rect">
                <a:avLst/>
              </a:prstGeom>
            </p:spPr>
          </p:pic>
        </p:grpSp>
        <p:grpSp>
          <p:nvGrpSpPr>
            <p:cNvPr id="17" name="Group 16" descr="Strategy and Change">
              <a:extLst>
                <a:ext uri="{FF2B5EF4-FFF2-40B4-BE49-F238E27FC236}">
                  <a16:creationId xmlns:a16="http://schemas.microsoft.com/office/drawing/2014/main" id="{122C7D9A-217F-458A-A7A4-285671C5F9A0}"/>
                </a:ext>
              </a:extLst>
            </p:cNvPr>
            <p:cNvGrpSpPr/>
            <p:nvPr/>
          </p:nvGrpSpPr>
          <p:grpSpPr>
            <a:xfrm>
              <a:off x="10477484" y="2456509"/>
              <a:ext cx="1564273" cy="1486781"/>
              <a:chOff x="3152588" y="554190"/>
              <a:chExt cx="1471263" cy="1537678"/>
            </a:xfrm>
          </p:grpSpPr>
          <p:sp>
            <p:nvSpPr>
              <p:cNvPr id="40" name="Oval 39">
                <a:extLst>
                  <a:ext uri="{FF2B5EF4-FFF2-40B4-BE49-F238E27FC236}">
                    <a16:creationId xmlns:a16="http://schemas.microsoft.com/office/drawing/2014/main" id="{E47901ED-9179-4647-B642-F5BBC7AECA4C}"/>
                  </a:ext>
                </a:extLst>
              </p:cNvPr>
              <p:cNvSpPr/>
              <p:nvPr/>
            </p:nvSpPr>
            <p:spPr>
              <a:xfrm>
                <a:off x="3152588" y="554190"/>
                <a:ext cx="1471263" cy="1537678"/>
              </a:xfrm>
              <a:prstGeom prst="ellipse">
                <a:avLst/>
              </a:prstGeom>
              <a:solidFill>
                <a:srgbClr val="D8BD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Graphic 40" descr="Move outline">
                <a:extLst>
                  <a:ext uri="{FF2B5EF4-FFF2-40B4-BE49-F238E27FC236}">
                    <a16:creationId xmlns:a16="http://schemas.microsoft.com/office/drawing/2014/main" id="{4A3BB835-22CB-497B-9FED-167E52F1943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215492" y="683293"/>
                <a:ext cx="1342120" cy="1342118"/>
              </a:xfrm>
              <a:prstGeom prst="rect">
                <a:avLst/>
              </a:prstGeom>
              <a:effectLst/>
            </p:spPr>
          </p:pic>
        </p:grpSp>
        <p:grpSp>
          <p:nvGrpSpPr>
            <p:cNvPr id="18" name="Group 17" descr="Value, Business Case and Outputs">
              <a:extLst>
                <a:ext uri="{FF2B5EF4-FFF2-40B4-BE49-F238E27FC236}">
                  <a16:creationId xmlns:a16="http://schemas.microsoft.com/office/drawing/2014/main" id="{B57A92EF-3CD4-4120-A127-110FBF9FB74B}"/>
                </a:ext>
              </a:extLst>
            </p:cNvPr>
            <p:cNvGrpSpPr/>
            <p:nvPr/>
          </p:nvGrpSpPr>
          <p:grpSpPr>
            <a:xfrm>
              <a:off x="10211267" y="4064223"/>
              <a:ext cx="1616887" cy="1492055"/>
              <a:chOff x="6383584" y="633995"/>
              <a:chExt cx="1542903" cy="1537678"/>
            </a:xfrm>
          </p:grpSpPr>
          <p:sp>
            <p:nvSpPr>
              <p:cNvPr id="38" name="Oval 37">
                <a:extLst>
                  <a:ext uri="{FF2B5EF4-FFF2-40B4-BE49-F238E27FC236}">
                    <a16:creationId xmlns:a16="http://schemas.microsoft.com/office/drawing/2014/main" id="{D01374DB-1A1A-4FB4-9B05-700362A4F484}"/>
                  </a:ext>
                </a:extLst>
              </p:cNvPr>
              <p:cNvSpPr/>
              <p:nvPr/>
            </p:nvSpPr>
            <p:spPr>
              <a:xfrm>
                <a:off x="6383584" y="633995"/>
                <a:ext cx="1542903" cy="1537678"/>
              </a:xfrm>
              <a:prstGeom prst="ellipse">
                <a:avLst/>
              </a:prstGeom>
              <a:solidFill>
                <a:srgbClr val="9933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latin typeface="Raleway" panose="020B0503030101060003" pitchFamily="34" charset="0"/>
                </a:endParaRPr>
              </a:p>
            </p:txBody>
          </p:sp>
          <p:pic>
            <p:nvPicPr>
              <p:cNvPr id="39" name="Graphic 38" descr="Diamond outline">
                <a:extLst>
                  <a:ext uri="{FF2B5EF4-FFF2-40B4-BE49-F238E27FC236}">
                    <a16:creationId xmlns:a16="http://schemas.microsoft.com/office/drawing/2014/main" id="{696D65A9-8090-43AC-A979-869EF98DBD1D}"/>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544042" y="841699"/>
                <a:ext cx="1221987" cy="1221989"/>
              </a:xfrm>
              <a:prstGeom prst="rect">
                <a:avLst/>
              </a:prstGeom>
            </p:spPr>
          </p:pic>
        </p:grpSp>
        <p:grpSp>
          <p:nvGrpSpPr>
            <p:cNvPr id="19" name="Group 18" descr="Managing Deployment">
              <a:extLst>
                <a:ext uri="{FF2B5EF4-FFF2-40B4-BE49-F238E27FC236}">
                  <a16:creationId xmlns:a16="http://schemas.microsoft.com/office/drawing/2014/main" id="{C3421BAB-F88B-49E3-8B7D-AF4771D233DE}"/>
                </a:ext>
              </a:extLst>
            </p:cNvPr>
            <p:cNvGrpSpPr/>
            <p:nvPr/>
          </p:nvGrpSpPr>
          <p:grpSpPr>
            <a:xfrm>
              <a:off x="5488094" y="268817"/>
              <a:ext cx="1489183" cy="1459692"/>
              <a:chOff x="5674432" y="54114"/>
              <a:chExt cx="1471263" cy="1537678"/>
            </a:xfrm>
          </p:grpSpPr>
          <p:sp>
            <p:nvSpPr>
              <p:cNvPr id="36" name="Oval 35">
                <a:extLst>
                  <a:ext uri="{FF2B5EF4-FFF2-40B4-BE49-F238E27FC236}">
                    <a16:creationId xmlns:a16="http://schemas.microsoft.com/office/drawing/2014/main" id="{E8B87C65-79FB-4831-9D9C-0B9315BF826C}"/>
                  </a:ext>
                </a:extLst>
              </p:cNvPr>
              <p:cNvSpPr/>
              <p:nvPr/>
            </p:nvSpPr>
            <p:spPr>
              <a:xfrm>
                <a:off x="5674432" y="54114"/>
                <a:ext cx="1471263" cy="1537678"/>
              </a:xfrm>
              <a:prstGeom prst="ellipse">
                <a:avLst/>
              </a:prstGeom>
              <a:solidFill>
                <a:srgbClr val="0080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37" name="Graphic 36" descr="Playbook outline">
                <a:extLst>
                  <a:ext uri="{FF2B5EF4-FFF2-40B4-BE49-F238E27FC236}">
                    <a16:creationId xmlns:a16="http://schemas.microsoft.com/office/drawing/2014/main" id="{63701AC3-3108-4455-AE91-ECDCEA1CB11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797600" y="186828"/>
                <a:ext cx="1198836" cy="1198839"/>
              </a:xfrm>
              <a:prstGeom prst="rect">
                <a:avLst/>
              </a:prstGeom>
            </p:spPr>
          </p:pic>
        </p:grpSp>
        <p:grpSp>
          <p:nvGrpSpPr>
            <p:cNvPr id="20" name="Group 19" descr="Team &amp; Organisation">
              <a:extLst>
                <a:ext uri="{FF2B5EF4-FFF2-40B4-BE49-F238E27FC236}">
                  <a16:creationId xmlns:a16="http://schemas.microsoft.com/office/drawing/2014/main" id="{C61C0316-B6C9-4D37-8CCD-A07B8456E811}"/>
                </a:ext>
              </a:extLst>
            </p:cNvPr>
            <p:cNvGrpSpPr/>
            <p:nvPr/>
          </p:nvGrpSpPr>
          <p:grpSpPr>
            <a:xfrm>
              <a:off x="278564" y="3643643"/>
              <a:ext cx="1447124" cy="1429852"/>
              <a:chOff x="18274" y="1522747"/>
              <a:chExt cx="1471263" cy="1537678"/>
            </a:xfrm>
          </p:grpSpPr>
          <p:sp>
            <p:nvSpPr>
              <p:cNvPr id="34" name="Oval 33">
                <a:extLst>
                  <a:ext uri="{FF2B5EF4-FFF2-40B4-BE49-F238E27FC236}">
                    <a16:creationId xmlns:a16="http://schemas.microsoft.com/office/drawing/2014/main" id="{D3FC40F8-146F-436B-A7CA-EB68681693A9}"/>
                  </a:ext>
                </a:extLst>
              </p:cNvPr>
              <p:cNvSpPr/>
              <p:nvPr/>
            </p:nvSpPr>
            <p:spPr>
              <a:xfrm>
                <a:off x="18274" y="1522747"/>
                <a:ext cx="1471263" cy="1537678"/>
              </a:xfrm>
              <a:prstGeom prst="ellipse">
                <a:avLst/>
              </a:prstGeom>
              <a:solidFill>
                <a:srgbClr val="F880A7"/>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5" name="Graphic 34" descr="Resource">
                <a:extLst>
                  <a:ext uri="{FF2B5EF4-FFF2-40B4-BE49-F238E27FC236}">
                    <a16:creationId xmlns:a16="http://schemas.microsoft.com/office/drawing/2014/main" id="{D6CDBE4F-8DCF-456C-BA08-322674920080}"/>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284423" y="1799136"/>
                <a:ext cx="989160" cy="989161"/>
              </a:xfrm>
              <a:prstGeom prst="rect">
                <a:avLst/>
              </a:prstGeom>
            </p:spPr>
          </p:pic>
        </p:grpSp>
        <p:grpSp>
          <p:nvGrpSpPr>
            <p:cNvPr id="21" name="Group 20" descr="Tailoring the lifecycle">
              <a:extLst>
                <a:ext uri="{FF2B5EF4-FFF2-40B4-BE49-F238E27FC236}">
                  <a16:creationId xmlns:a16="http://schemas.microsoft.com/office/drawing/2014/main" id="{FB600967-7D74-4ED2-8AE8-B5CC422F85AB}"/>
                </a:ext>
              </a:extLst>
            </p:cNvPr>
            <p:cNvGrpSpPr/>
            <p:nvPr/>
          </p:nvGrpSpPr>
          <p:grpSpPr>
            <a:xfrm>
              <a:off x="2386051" y="499381"/>
              <a:ext cx="1471264" cy="1448518"/>
              <a:chOff x="3015784" y="3607037"/>
              <a:chExt cx="1524463" cy="1564783"/>
            </a:xfrm>
          </p:grpSpPr>
          <p:sp>
            <p:nvSpPr>
              <p:cNvPr id="32" name="Oval 31">
                <a:extLst>
                  <a:ext uri="{FF2B5EF4-FFF2-40B4-BE49-F238E27FC236}">
                    <a16:creationId xmlns:a16="http://schemas.microsoft.com/office/drawing/2014/main" id="{5A0E62AD-62A5-48CC-BEE1-A743CD083121}"/>
                  </a:ext>
                </a:extLst>
              </p:cNvPr>
              <p:cNvSpPr/>
              <p:nvPr/>
            </p:nvSpPr>
            <p:spPr>
              <a:xfrm>
                <a:off x="3015784" y="3607037"/>
                <a:ext cx="1524463" cy="1564783"/>
              </a:xfrm>
              <a:prstGeom prst="ellipse">
                <a:avLst/>
              </a:prstGeom>
              <a:solidFill>
                <a:srgbClr val="FFFA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Graphic 32" descr="Gears outline">
                <a:extLst>
                  <a:ext uri="{FF2B5EF4-FFF2-40B4-BE49-F238E27FC236}">
                    <a16:creationId xmlns:a16="http://schemas.microsoft.com/office/drawing/2014/main" id="{2F59DE51-BC22-47DF-8293-3209A1A2A2CE}"/>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3058682" y="3742667"/>
                <a:ext cx="1451802" cy="1284815"/>
              </a:xfrm>
              <a:prstGeom prst="rect">
                <a:avLst/>
              </a:prstGeom>
            </p:spPr>
          </p:pic>
        </p:grpSp>
        <p:grpSp>
          <p:nvGrpSpPr>
            <p:cNvPr id="22" name="Group 21" descr="Monitoring and controlling">
              <a:extLst>
                <a:ext uri="{FF2B5EF4-FFF2-40B4-BE49-F238E27FC236}">
                  <a16:creationId xmlns:a16="http://schemas.microsoft.com/office/drawing/2014/main" id="{8E925F1C-21DC-44CA-920D-FB4BBAC35111}"/>
                </a:ext>
              </a:extLst>
            </p:cNvPr>
            <p:cNvGrpSpPr/>
            <p:nvPr/>
          </p:nvGrpSpPr>
          <p:grpSpPr>
            <a:xfrm>
              <a:off x="7046203" y="423073"/>
              <a:ext cx="1532755" cy="1450362"/>
              <a:chOff x="7226649" y="62295"/>
              <a:chExt cx="1471263" cy="1537678"/>
            </a:xfrm>
          </p:grpSpPr>
          <p:sp>
            <p:nvSpPr>
              <p:cNvPr id="30" name="Oval 29">
                <a:extLst>
                  <a:ext uri="{FF2B5EF4-FFF2-40B4-BE49-F238E27FC236}">
                    <a16:creationId xmlns:a16="http://schemas.microsoft.com/office/drawing/2014/main" id="{C3391244-CA1A-4469-BEB2-81760167FA3A}"/>
                  </a:ext>
                </a:extLst>
              </p:cNvPr>
              <p:cNvSpPr/>
              <p:nvPr/>
            </p:nvSpPr>
            <p:spPr>
              <a:xfrm>
                <a:off x="7226649" y="62295"/>
                <a:ext cx="1471263" cy="1537678"/>
              </a:xfrm>
              <a:prstGeom prst="ellipse">
                <a:avLst/>
              </a:prstGeom>
              <a:solidFill>
                <a:srgbClr val="092D7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31" name="Graphic 30" descr="Bar graph with upward trend outline">
                <a:extLst>
                  <a:ext uri="{FF2B5EF4-FFF2-40B4-BE49-F238E27FC236}">
                    <a16:creationId xmlns:a16="http://schemas.microsoft.com/office/drawing/2014/main" id="{CBDC00A0-AC62-4542-A849-26825C6E0234}"/>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7421001" y="277038"/>
                <a:ext cx="992115" cy="992120"/>
              </a:xfrm>
              <a:prstGeom prst="rect">
                <a:avLst/>
              </a:prstGeom>
            </p:spPr>
          </p:pic>
        </p:grpSp>
        <p:grpSp>
          <p:nvGrpSpPr>
            <p:cNvPr id="23" name="Group 22" descr="Learning">
              <a:extLst>
                <a:ext uri="{FF2B5EF4-FFF2-40B4-BE49-F238E27FC236}">
                  <a16:creationId xmlns:a16="http://schemas.microsoft.com/office/drawing/2014/main" id="{B731F795-4A02-478D-8984-34012C62F291}"/>
                </a:ext>
              </a:extLst>
            </p:cNvPr>
            <p:cNvGrpSpPr/>
            <p:nvPr/>
          </p:nvGrpSpPr>
          <p:grpSpPr>
            <a:xfrm>
              <a:off x="8904010" y="4979561"/>
              <a:ext cx="1569360" cy="1502973"/>
              <a:chOff x="10660360" y="2306314"/>
              <a:chExt cx="1471263" cy="1537678"/>
            </a:xfrm>
          </p:grpSpPr>
          <p:sp>
            <p:nvSpPr>
              <p:cNvPr id="28" name="Oval 27">
                <a:extLst>
                  <a:ext uri="{FF2B5EF4-FFF2-40B4-BE49-F238E27FC236}">
                    <a16:creationId xmlns:a16="http://schemas.microsoft.com/office/drawing/2014/main" id="{DC343559-1C60-40B7-A4D3-819AA6EAA39A}"/>
                  </a:ext>
                </a:extLst>
              </p:cNvPr>
              <p:cNvSpPr/>
              <p:nvPr/>
            </p:nvSpPr>
            <p:spPr>
              <a:xfrm>
                <a:off x="10660360" y="2306314"/>
                <a:ext cx="1471263" cy="1537678"/>
              </a:xfrm>
              <a:prstGeom prst="ellipse">
                <a:avLst/>
              </a:prstGeom>
              <a:solidFill>
                <a:srgbClr val="6600CC"/>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Raleway" panose="020B0503030101060003" pitchFamily="34" charset="0"/>
                </a:endParaRPr>
              </a:p>
            </p:txBody>
          </p:sp>
          <p:pic>
            <p:nvPicPr>
              <p:cNvPr id="29" name="Graphic 28" descr="Remote learning language with solid fill">
                <a:extLst>
                  <a:ext uri="{FF2B5EF4-FFF2-40B4-BE49-F238E27FC236}">
                    <a16:creationId xmlns:a16="http://schemas.microsoft.com/office/drawing/2014/main" id="{65DEE161-B801-4CFD-AE2C-B87A72F7152F}"/>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0773443" y="2499552"/>
                <a:ext cx="1200534" cy="1200540"/>
              </a:xfrm>
              <a:prstGeom prst="rect">
                <a:avLst/>
              </a:prstGeom>
            </p:spPr>
          </p:pic>
        </p:grpSp>
        <p:pic>
          <p:nvPicPr>
            <p:cNvPr id="24" name="Graphic 23" descr="Clipboard Checked outline">
              <a:extLst>
                <a:ext uri="{FF2B5EF4-FFF2-40B4-BE49-F238E27FC236}">
                  <a16:creationId xmlns:a16="http://schemas.microsoft.com/office/drawing/2014/main" id="{97B59172-6111-4A66-B523-304B13F0E7A6}"/>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5593967" y="2737525"/>
              <a:ext cx="531447" cy="456168"/>
            </a:xfrm>
            <a:prstGeom prst="rect">
              <a:avLst/>
            </a:prstGeom>
          </p:spPr>
        </p:pic>
        <p:grpSp>
          <p:nvGrpSpPr>
            <p:cNvPr id="25" name="Group 24" descr="Risk and Uncertainty&#10;Adaptivity and Resilience">
              <a:extLst>
                <a:ext uri="{FF2B5EF4-FFF2-40B4-BE49-F238E27FC236}">
                  <a16:creationId xmlns:a16="http://schemas.microsoft.com/office/drawing/2014/main" id="{E534B1D8-06F1-4A89-AC4A-E5909C501EC9}"/>
                </a:ext>
              </a:extLst>
            </p:cNvPr>
            <p:cNvGrpSpPr/>
            <p:nvPr/>
          </p:nvGrpSpPr>
          <p:grpSpPr>
            <a:xfrm>
              <a:off x="10151508" y="983563"/>
              <a:ext cx="1552643" cy="1476843"/>
              <a:chOff x="10138567" y="1037717"/>
              <a:chExt cx="1552643" cy="1476843"/>
            </a:xfrm>
          </p:grpSpPr>
          <p:sp>
            <p:nvSpPr>
              <p:cNvPr id="26" name="Oval 25">
                <a:extLst>
                  <a:ext uri="{FF2B5EF4-FFF2-40B4-BE49-F238E27FC236}">
                    <a16:creationId xmlns:a16="http://schemas.microsoft.com/office/drawing/2014/main" id="{E88B2C20-1CEC-45DA-BCCA-89446D1261F6}"/>
                  </a:ext>
                </a:extLst>
              </p:cNvPr>
              <p:cNvSpPr/>
              <p:nvPr/>
            </p:nvSpPr>
            <p:spPr>
              <a:xfrm>
                <a:off x="10138567" y="1037717"/>
                <a:ext cx="1552643" cy="1476843"/>
              </a:xfrm>
              <a:prstGeom prst="ellipse">
                <a:avLst/>
              </a:prstGeom>
              <a:solidFill>
                <a:srgbClr val="00FF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Graphic 26" descr="Warning outline">
                <a:extLst>
                  <a:ext uri="{FF2B5EF4-FFF2-40B4-BE49-F238E27FC236}">
                    <a16:creationId xmlns:a16="http://schemas.microsoft.com/office/drawing/2014/main" id="{45F910FF-7228-4F5D-86DC-E9681B6A9764}"/>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0413302" y="1136118"/>
                <a:ext cx="1026300" cy="1026303"/>
              </a:xfrm>
              <a:prstGeom prst="rect">
                <a:avLst/>
              </a:prstGeom>
            </p:spPr>
          </p:pic>
        </p:grpSp>
      </p:grpSp>
      <p:sp>
        <p:nvSpPr>
          <p:cNvPr id="53" name="TextBox 52">
            <a:extLst>
              <a:ext uri="{FF2B5EF4-FFF2-40B4-BE49-F238E27FC236}">
                <a16:creationId xmlns:a16="http://schemas.microsoft.com/office/drawing/2014/main" id="{3CA85DFB-73FB-4CBB-8D10-B255E3CCA891}"/>
              </a:ext>
            </a:extLst>
          </p:cNvPr>
          <p:cNvSpPr txBox="1"/>
          <p:nvPr userDrawn="1"/>
        </p:nvSpPr>
        <p:spPr>
          <a:xfrm>
            <a:off x="9884518" y="328402"/>
            <a:ext cx="1927554" cy="461665"/>
          </a:xfrm>
          <a:prstGeom prst="rect">
            <a:avLst/>
          </a:prstGeom>
          <a:noFill/>
        </p:spPr>
        <p:txBody>
          <a:bodyPr wrap="square" rtlCol="0">
            <a:spAutoFit/>
          </a:bodyPr>
          <a:lstStyle/>
          <a:p>
            <a:pPr algn="ctr"/>
            <a:r>
              <a:rPr lang="en-GB" sz="1200" b="1" dirty="0">
                <a:solidFill>
                  <a:schemeClr val="tx2">
                    <a:lumMod val="90000"/>
                    <a:lumOff val="10000"/>
                  </a:schemeClr>
                </a:solidFill>
                <a:latin typeface="Avenir Next LT Pro" panose="020B0504020202020204" pitchFamily="34" charset="0"/>
              </a:rPr>
              <a:t>Project Management and Implementation</a:t>
            </a:r>
          </a:p>
        </p:txBody>
      </p:sp>
    </p:spTree>
    <p:extLst>
      <p:ext uri="{BB962C8B-B14F-4D97-AF65-F5344CB8AC3E}">
        <p14:creationId xmlns:p14="http://schemas.microsoft.com/office/powerpoint/2010/main" val="35814250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7" r:id="rId4"/>
    <p:sldLayoutId id="2147483723" r:id="rId5"/>
    <p:sldLayoutId id="2147483724" r:id="rId6"/>
    <p:sldLayoutId id="2147483725" r:id="rId7"/>
    <p:sldLayoutId id="2147483726" r:id="rId8"/>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ial Nova"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8982" y="365125"/>
            <a:ext cx="967481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DF242B26-2198-4180-A315-D6E1FE033718}"/>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43347" y="116468"/>
            <a:ext cx="1389707" cy="916753"/>
          </a:xfrm>
          <a:prstGeom prst="rect">
            <a:avLst/>
          </a:prstGeom>
        </p:spPr>
      </p:pic>
    </p:spTree>
    <p:extLst>
      <p:ext uri="{BB962C8B-B14F-4D97-AF65-F5344CB8AC3E}">
        <p14:creationId xmlns:p14="http://schemas.microsoft.com/office/powerpoint/2010/main" val="384481227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menti.com/al768vdmoe4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35.png"/><Relationship Id="rId7" Type="http://schemas.openxmlformats.org/officeDocument/2006/relationships/slide" Target="slide3.xml"/><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slide" Target="slide57.xml"/><Relationship Id="rId5" Type="http://schemas.openxmlformats.org/officeDocument/2006/relationships/image" Target="../media/image37.png"/><Relationship Id="rId10" Type="http://schemas.openxmlformats.org/officeDocument/2006/relationships/slide" Target="slide48.xml"/><Relationship Id="rId4" Type="http://schemas.openxmlformats.org/officeDocument/2006/relationships/image" Target="../media/image36.png"/><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axelos.com/best-practice-solutions/prince2/what-is-prince2" TargetMode="External"/><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customXml" Target="../ink/ink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3" Type="http://schemas.openxmlformats.org/officeDocument/2006/relationships/hyperlink" Target="https://www.pmi.org/learning/thought-leadership/pulse/power-skills-redefining-project-success" TargetMode="External"/><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pmi.org/learning/thought-leadership/pulse/power-skills-redefining-project-success" TargetMode="External"/><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www.apm.org.uk/media/35408/apm_research_report_v2.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7.png"/><Relationship Id="rId7" Type="http://schemas.openxmlformats.org/officeDocument/2006/relationships/hyperlink" Target="https://doi.org/10.1016/j.ijproman.2004.06.00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hyperlink" Target="https://doi.org/10.1177/8756972818770591" TargetMode="External"/><Relationship Id="rId10" Type="http://schemas.openxmlformats.org/officeDocument/2006/relationships/image" Target="../media/image60.png"/><Relationship Id="rId4" Type="http://schemas.openxmlformats.org/officeDocument/2006/relationships/hyperlink" Target="https://www.apm.org.uk/media/35408/apm_research_report_v2.pdf" TargetMode="External"/><Relationship Id="rId9" Type="http://schemas.openxmlformats.org/officeDocument/2006/relationships/hyperlink" Target="https://www.apm.org.uk/jobs-and-careers/career-path/what-does-a-project-manager-do/"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www.mckinsey.com/capabilities/quantumblack/our-insights/the-state-of-ai-how-organizations-are-rewiring-to-capture-valu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pmi.org/learning/thought-leadership/ai-impact/shaping-the-future-of-project-management-with-ai" TargetMode="External"/><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www.pmi.org/learning/thought-leadership/ai-impact/shaping-the-future-of-project-management-with-ai"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doi.org/10.1177/87569728211061779" TargetMode="External"/><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hbr.org/2023/11/4-factors-that-will-help-project-managers-fulfill-ais-potential" TargetMode="External"/><Relationship Id="rId2" Type="http://schemas.openxmlformats.org/officeDocument/2006/relationships/hyperlink" Target="https://www.pmi.org/learning/publications/pm-network/digital-exclusives/implications-of-ai" TargetMode="Externa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hyperlink" Target="https://hbr.org/2023/02/how-ai-will-transform-project-management" TargetMode="Externa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5.xml.rels><?xml version="1.0" encoding="UTF-8" standalone="yes"?>
<Relationships xmlns="http://schemas.openxmlformats.org/package/2006/relationships"><Relationship Id="rId3" Type="http://schemas.openxmlformats.org/officeDocument/2006/relationships/hyperlink" Target="https://www.pmi.org/learning/thought-leadership/ai-impact/shaping-the-future-of-project-management-with-ai" TargetMode="External"/><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56.xml.rels><?xml version="1.0" encoding="UTF-8" standalone="yes"?>
<Relationships xmlns="http://schemas.openxmlformats.org/package/2006/relationships"><Relationship Id="rId2" Type="http://schemas.openxmlformats.org/officeDocument/2006/relationships/hyperlink" Target="jeopardy-Skills%20of%20PM.pptx"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s://canvas.anglia.ac.uk/courses/47300/assignments/510518"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dennislearningcenter.osu.edu/references/GROUP%20DEV%20ARTICLE.do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6.png"/><Relationship Id="rId4" Type="http://schemas.openxmlformats.org/officeDocument/2006/relationships/customXml" Target="../ink/ink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0D0E-2C43-425B-9608-503C142CA82F}"/>
              </a:ext>
            </a:extLst>
          </p:cNvPr>
          <p:cNvSpPr>
            <a:spLocks noGrp="1"/>
          </p:cNvSpPr>
          <p:nvPr>
            <p:ph type="ctrTitle"/>
          </p:nvPr>
        </p:nvSpPr>
        <p:spPr/>
        <p:txBody>
          <a:bodyPr>
            <a:normAutofit/>
          </a:bodyPr>
          <a:lstStyle/>
          <a:p>
            <a:r>
              <a:rPr lang="en-GB" dirty="0">
                <a:latin typeface="+mj-lt"/>
              </a:rPr>
              <a:t>Session 2: </a:t>
            </a:r>
            <a:r>
              <a:rPr lang="en-GB" b="1" i="0" dirty="0">
                <a:solidFill>
                  <a:srgbClr val="071D49"/>
                </a:solidFill>
                <a:effectLst/>
                <a:latin typeface="+mj-lt"/>
              </a:rPr>
              <a:t>Skills of a Project Manager</a:t>
            </a:r>
            <a:endParaRPr lang="en-GB" dirty="0">
              <a:latin typeface="+mj-lt"/>
            </a:endParaRPr>
          </a:p>
        </p:txBody>
      </p:sp>
      <p:sp>
        <p:nvSpPr>
          <p:cNvPr id="24" name="Subtitle 23">
            <a:extLst>
              <a:ext uri="{FF2B5EF4-FFF2-40B4-BE49-F238E27FC236}">
                <a16:creationId xmlns:a16="http://schemas.microsoft.com/office/drawing/2014/main" id="{ED6930DD-EA93-42B7-94BA-496F6DD05ADB}"/>
              </a:ext>
            </a:extLst>
          </p:cNvPr>
          <p:cNvSpPr>
            <a:spLocks noGrp="1"/>
          </p:cNvSpPr>
          <p:nvPr>
            <p:ph type="subTitle" idx="1"/>
          </p:nvPr>
        </p:nvSpPr>
        <p:spPr/>
        <p:txBody>
          <a:bodyPr>
            <a:normAutofit/>
          </a:bodyPr>
          <a:lstStyle/>
          <a:p>
            <a:r>
              <a:rPr lang="en-GB" sz="3200" dirty="0"/>
              <a:t>Dr Andre Samuel</a:t>
            </a:r>
          </a:p>
          <a:p>
            <a:r>
              <a:rPr lang="en-GB" sz="3200" dirty="0"/>
              <a:t>andre.samuel@sam.edu.tt</a:t>
            </a:r>
          </a:p>
        </p:txBody>
      </p:sp>
      <p:pic>
        <p:nvPicPr>
          <p:cNvPr id="22" name="Picture 21" descr="PM&amp;I banner">
            <a:extLst>
              <a:ext uri="{FF2B5EF4-FFF2-40B4-BE49-F238E27FC236}">
                <a16:creationId xmlns:a16="http://schemas.microsoft.com/office/drawing/2014/main" id="{77979992-BBB6-4BCC-9632-EB648169C0D3}"/>
              </a:ext>
            </a:extLst>
          </p:cNvPr>
          <p:cNvPicPr>
            <a:picLocks noChangeAspect="1"/>
          </p:cNvPicPr>
          <p:nvPr/>
        </p:nvPicPr>
        <p:blipFill>
          <a:blip r:embed="rId3"/>
          <a:stretch>
            <a:fillRect/>
          </a:stretch>
        </p:blipFill>
        <p:spPr>
          <a:xfrm>
            <a:off x="994428" y="4747034"/>
            <a:ext cx="9896061" cy="1977205"/>
          </a:xfrm>
          <a:prstGeom prst="rect">
            <a:avLst/>
          </a:prstGeom>
        </p:spPr>
      </p:pic>
    </p:spTree>
    <p:extLst>
      <p:ext uri="{BB962C8B-B14F-4D97-AF65-F5344CB8AC3E}">
        <p14:creationId xmlns:p14="http://schemas.microsoft.com/office/powerpoint/2010/main" val="292229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249" y="233779"/>
            <a:ext cx="8229600" cy="1143000"/>
          </a:xfrm>
        </p:spPr>
        <p:txBody>
          <a:bodyPr/>
          <a:lstStyle/>
          <a:p>
            <a:r>
              <a:rPr lang="en-US" dirty="0">
                <a:solidFill>
                  <a:schemeClr val="tx2"/>
                </a:solidFill>
              </a:rPr>
              <a:t>Trade Offs</a:t>
            </a:r>
          </a:p>
        </p:txBody>
      </p:sp>
      <p:sp>
        <p:nvSpPr>
          <p:cNvPr id="3" name="Content Placeholder 2"/>
          <p:cNvSpPr>
            <a:spLocks noGrp="1"/>
          </p:cNvSpPr>
          <p:nvPr>
            <p:ph idx="1"/>
          </p:nvPr>
        </p:nvSpPr>
        <p:spPr>
          <a:xfrm>
            <a:off x="658242" y="1695634"/>
            <a:ext cx="4757137" cy="4287915"/>
          </a:xfrm>
        </p:spPr>
        <p:txBody>
          <a:bodyPr>
            <a:normAutofit/>
          </a:bodyPr>
          <a:lstStyle/>
          <a:p>
            <a:pPr>
              <a:buNone/>
            </a:pPr>
            <a:r>
              <a:rPr lang="en-US" sz="3200" dirty="0">
                <a:solidFill>
                  <a:schemeClr val="tx2"/>
                </a:solidFill>
              </a:rPr>
              <a:t>	You can have it </a:t>
            </a:r>
            <a:r>
              <a:rPr lang="en-US" sz="3200" i="1" dirty="0">
                <a:solidFill>
                  <a:schemeClr val="accent1"/>
                </a:solidFill>
              </a:rPr>
              <a:t>cheap</a:t>
            </a:r>
            <a:r>
              <a:rPr lang="en-US" sz="3200" i="1" dirty="0">
                <a:solidFill>
                  <a:schemeClr val="tx2"/>
                </a:solidFill>
              </a:rPr>
              <a:t>,</a:t>
            </a:r>
            <a:r>
              <a:rPr lang="en-US" sz="3200" dirty="0">
                <a:solidFill>
                  <a:schemeClr val="tx2"/>
                </a:solidFill>
              </a:rPr>
              <a:t> you can have it </a:t>
            </a:r>
            <a:r>
              <a:rPr lang="en-US" sz="3200" i="1" dirty="0">
                <a:solidFill>
                  <a:schemeClr val="accent1"/>
                </a:solidFill>
              </a:rPr>
              <a:t>good</a:t>
            </a:r>
            <a:r>
              <a:rPr lang="en-US" sz="3200" dirty="0">
                <a:solidFill>
                  <a:schemeClr val="tx2"/>
                </a:solidFill>
              </a:rPr>
              <a:t> or you can have it </a:t>
            </a:r>
            <a:r>
              <a:rPr lang="en-US" sz="3200" i="1" dirty="0">
                <a:solidFill>
                  <a:schemeClr val="accent1"/>
                </a:solidFill>
              </a:rPr>
              <a:t>fast</a:t>
            </a:r>
            <a:r>
              <a:rPr lang="en-US" sz="3200" dirty="0">
                <a:solidFill>
                  <a:schemeClr val="tx2"/>
                </a:solidFill>
              </a:rPr>
              <a:t>. </a:t>
            </a:r>
          </a:p>
          <a:p>
            <a:pPr>
              <a:buNone/>
            </a:pPr>
            <a:endParaRPr lang="en-US" sz="3200" dirty="0">
              <a:solidFill>
                <a:schemeClr val="tx2"/>
              </a:solidFill>
            </a:endParaRPr>
          </a:p>
          <a:p>
            <a:pPr>
              <a:buNone/>
            </a:pPr>
            <a:r>
              <a:rPr lang="en-US" sz="3200" dirty="0">
                <a:solidFill>
                  <a:schemeClr val="tx2"/>
                </a:solidFill>
              </a:rPr>
              <a:t>	But you can only have two out of the three</a:t>
            </a:r>
          </a:p>
          <a:p>
            <a:pPr>
              <a:buNone/>
            </a:pPr>
            <a:endParaRPr lang="en-US" sz="3200" dirty="0">
              <a:solidFill>
                <a:schemeClr val="tx2"/>
              </a:solidFill>
            </a:endParaRPr>
          </a:p>
          <a:p>
            <a:pPr>
              <a:buNone/>
            </a:pPr>
            <a:endParaRPr lang="en-US" sz="3200" dirty="0">
              <a:solidFill>
                <a:schemeClr val="tx2"/>
              </a:solidFill>
            </a:endParaRPr>
          </a:p>
          <a:p>
            <a:pPr>
              <a:buNone/>
            </a:pPr>
            <a:endParaRPr lang="en-US" sz="3200" dirty="0">
              <a:solidFill>
                <a:schemeClr val="tx2"/>
              </a:solidFill>
            </a:endParaRPr>
          </a:p>
          <a:p>
            <a:pPr>
              <a:buNone/>
            </a:pPr>
            <a:endParaRPr lang="en-US" sz="3200" dirty="0">
              <a:solidFill>
                <a:schemeClr val="tx2"/>
              </a:solidFill>
            </a:endParaRPr>
          </a:p>
        </p:txBody>
      </p:sp>
    </p:spTree>
    <p:extLst>
      <p:ext uri="{BB962C8B-B14F-4D97-AF65-F5344CB8AC3E}">
        <p14:creationId xmlns:p14="http://schemas.microsoft.com/office/powerpoint/2010/main" val="1160264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A3DF1-6AC9-7F11-8004-BEE551E0C301}"/>
              </a:ext>
            </a:extLst>
          </p:cNvPr>
          <p:cNvSpPr>
            <a:spLocks noGrp="1"/>
          </p:cNvSpPr>
          <p:nvPr>
            <p:ph sz="half" idx="1"/>
          </p:nvPr>
        </p:nvSpPr>
        <p:spPr/>
        <p:txBody>
          <a:bodyPr>
            <a:normAutofit/>
          </a:bodyPr>
          <a:lstStyle/>
          <a:p>
            <a:r>
              <a:rPr lang="en-TT" sz="2400" b="1" dirty="0"/>
              <a:t>Activity</a:t>
            </a:r>
          </a:p>
          <a:p>
            <a:endParaRPr lang="en-TT" sz="2400" b="1" dirty="0"/>
          </a:p>
          <a:p>
            <a:r>
              <a:rPr lang="en-US" sz="2400" dirty="0"/>
              <a:t>Re-draw the Iron Triangle whilst considering </a:t>
            </a:r>
            <a:r>
              <a:rPr lang="en-US" sz="2400" b="1" dirty="0">
                <a:solidFill>
                  <a:srgbClr val="FF0000"/>
                </a:solidFill>
              </a:rPr>
              <a:t>Sustainability</a:t>
            </a:r>
            <a:r>
              <a:rPr lang="en-US" sz="2400" dirty="0"/>
              <a:t> as a new constraint.</a:t>
            </a:r>
            <a:endParaRPr lang="en-TT" sz="2400" dirty="0"/>
          </a:p>
          <a:p>
            <a:endParaRPr lang="en-TT" sz="2400" dirty="0"/>
          </a:p>
        </p:txBody>
      </p:sp>
      <p:pic>
        <p:nvPicPr>
          <p:cNvPr id="5" name="Content Placeholder 4">
            <a:extLst>
              <a:ext uri="{FF2B5EF4-FFF2-40B4-BE49-F238E27FC236}">
                <a16:creationId xmlns:a16="http://schemas.microsoft.com/office/drawing/2014/main" id="{B35B22E4-720D-281B-B31A-AD7FAACF206C}"/>
              </a:ext>
            </a:extLst>
          </p:cNvPr>
          <p:cNvPicPr>
            <a:picLocks noGrp="1" noChangeAspect="1"/>
          </p:cNvPicPr>
          <p:nvPr>
            <p:ph sz="half" idx="2"/>
          </p:nvPr>
        </p:nvPicPr>
        <p:blipFill>
          <a:blip r:embed="rId2"/>
          <a:stretch>
            <a:fillRect/>
          </a:stretch>
        </p:blipFill>
        <p:spPr>
          <a:xfrm>
            <a:off x="7367722" y="1653248"/>
            <a:ext cx="3753271" cy="2590800"/>
          </a:xfrm>
          <a:prstGeom prst="rect">
            <a:avLst/>
          </a:prstGeom>
        </p:spPr>
      </p:pic>
      <p:sp>
        <p:nvSpPr>
          <p:cNvPr id="4" name="Title 1">
            <a:extLst>
              <a:ext uri="{FF2B5EF4-FFF2-40B4-BE49-F238E27FC236}">
                <a16:creationId xmlns:a16="http://schemas.microsoft.com/office/drawing/2014/main" id="{1212212E-D23C-4C0E-37B7-55D897051A3E}"/>
              </a:ext>
            </a:extLst>
          </p:cNvPr>
          <p:cNvSpPr txBox="1">
            <a:spLocks/>
          </p:cNvSpPr>
          <p:nvPr/>
        </p:nvSpPr>
        <p:spPr>
          <a:xfrm>
            <a:off x="940787" y="327685"/>
            <a:ext cx="106623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Arial Nova" panose="020B0604020202020204" pitchFamily="34" charset="0"/>
                <a:ea typeface="+mj-ea"/>
                <a:cs typeface="+mj-cs"/>
              </a:defRPr>
            </a:lvl1pPr>
          </a:lstStyle>
          <a:p>
            <a:r>
              <a:rPr lang="en-TT" sz="3600" dirty="0"/>
              <a:t>Activity: Beyond the Iron Triangle</a:t>
            </a:r>
            <a:endParaRPr lang="en-TT" dirty="0"/>
          </a:p>
        </p:txBody>
      </p:sp>
    </p:spTree>
    <p:extLst>
      <p:ext uri="{BB962C8B-B14F-4D97-AF65-F5344CB8AC3E}">
        <p14:creationId xmlns:p14="http://schemas.microsoft.com/office/powerpoint/2010/main" val="2848627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61D3F-9BDA-D9FB-05B9-93C5ED887D28}"/>
              </a:ext>
            </a:extLst>
          </p:cNvPr>
          <p:cNvSpPr>
            <a:spLocks noGrp="1"/>
          </p:cNvSpPr>
          <p:nvPr>
            <p:ph type="title"/>
          </p:nvPr>
        </p:nvSpPr>
        <p:spPr/>
        <p:txBody>
          <a:bodyPr/>
          <a:lstStyle/>
          <a:p>
            <a:r>
              <a:rPr lang="en-TT" dirty="0"/>
              <a:t>Beyond the Iron Triangle</a:t>
            </a:r>
          </a:p>
        </p:txBody>
      </p:sp>
      <p:pic>
        <p:nvPicPr>
          <p:cNvPr id="4" name="Content Placeholder 3">
            <a:extLst>
              <a:ext uri="{FF2B5EF4-FFF2-40B4-BE49-F238E27FC236}">
                <a16:creationId xmlns:a16="http://schemas.microsoft.com/office/drawing/2014/main" id="{C0C991DB-51D4-AF73-676A-F0531ED2574C}"/>
              </a:ext>
            </a:extLst>
          </p:cNvPr>
          <p:cNvPicPr>
            <a:picLocks noGrp="1" noChangeAspect="1"/>
          </p:cNvPicPr>
          <p:nvPr>
            <p:ph sz="half" idx="1"/>
          </p:nvPr>
        </p:nvPicPr>
        <p:blipFill rotWithShape="1">
          <a:blip r:embed="rId2"/>
          <a:srcRect t="12258" b="7187"/>
          <a:stretch/>
        </p:blipFill>
        <p:spPr>
          <a:xfrm>
            <a:off x="3886200" y="1698827"/>
            <a:ext cx="4022296" cy="4086822"/>
          </a:xfrm>
          <a:prstGeom prst="rect">
            <a:avLst/>
          </a:prstGeom>
        </p:spPr>
      </p:pic>
      <p:sp>
        <p:nvSpPr>
          <p:cNvPr id="7" name="TextBox 6">
            <a:extLst>
              <a:ext uri="{FF2B5EF4-FFF2-40B4-BE49-F238E27FC236}">
                <a16:creationId xmlns:a16="http://schemas.microsoft.com/office/drawing/2014/main" id="{E4036297-DDFA-5238-BF1C-062CC11732D6}"/>
              </a:ext>
            </a:extLst>
          </p:cNvPr>
          <p:cNvSpPr txBox="1"/>
          <p:nvPr/>
        </p:nvSpPr>
        <p:spPr>
          <a:xfrm>
            <a:off x="3886200" y="5943601"/>
            <a:ext cx="3585356" cy="646331"/>
          </a:xfrm>
          <a:prstGeom prst="rect">
            <a:avLst/>
          </a:prstGeom>
          <a:noFill/>
        </p:spPr>
        <p:txBody>
          <a:bodyPr wrap="square">
            <a:spAutoFit/>
          </a:bodyPr>
          <a:lstStyle/>
          <a:p>
            <a:r>
              <a:rPr lang="en-TT" dirty="0"/>
              <a:t>PMI (2013) Six Constraints in Project Management</a:t>
            </a:r>
          </a:p>
        </p:txBody>
      </p:sp>
    </p:spTree>
    <p:extLst>
      <p:ext uri="{BB962C8B-B14F-4D97-AF65-F5344CB8AC3E}">
        <p14:creationId xmlns:p14="http://schemas.microsoft.com/office/powerpoint/2010/main" val="2430642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707F70-70AA-924E-104F-629EB04A35AD}"/>
              </a:ext>
            </a:extLst>
          </p:cNvPr>
          <p:cNvSpPr>
            <a:spLocks noGrp="1"/>
          </p:cNvSpPr>
          <p:nvPr>
            <p:ph type="ctrTitle"/>
          </p:nvPr>
        </p:nvSpPr>
        <p:spPr/>
        <p:txBody>
          <a:bodyPr>
            <a:normAutofit/>
          </a:bodyPr>
          <a:lstStyle/>
          <a:p>
            <a:r>
              <a:rPr lang="en-TT" sz="4400" dirty="0"/>
              <a:t>What is Project Management?</a:t>
            </a:r>
          </a:p>
        </p:txBody>
      </p:sp>
      <p:sp>
        <p:nvSpPr>
          <p:cNvPr id="5" name="Subtitle 4">
            <a:extLst>
              <a:ext uri="{FF2B5EF4-FFF2-40B4-BE49-F238E27FC236}">
                <a16:creationId xmlns:a16="http://schemas.microsoft.com/office/drawing/2014/main" id="{E558470B-5CE7-AF49-6F64-3599F84943E2}"/>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2674401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50" y="262028"/>
            <a:ext cx="8982559" cy="1325563"/>
          </a:xfrm>
        </p:spPr>
        <p:txBody>
          <a:bodyPr/>
          <a:lstStyle/>
          <a:p>
            <a:r>
              <a:rPr lang="en-US" dirty="0"/>
              <a:t>What is Project Management?</a:t>
            </a:r>
          </a:p>
        </p:txBody>
      </p:sp>
      <p:sp>
        <p:nvSpPr>
          <p:cNvPr id="3" name="Content Placeholder 2"/>
          <p:cNvSpPr>
            <a:spLocks noGrp="1"/>
          </p:cNvSpPr>
          <p:nvPr>
            <p:ph idx="1"/>
          </p:nvPr>
        </p:nvSpPr>
        <p:spPr>
          <a:xfrm>
            <a:off x="781050" y="1690691"/>
            <a:ext cx="7886700" cy="4486272"/>
          </a:xfrm>
        </p:spPr>
        <p:txBody>
          <a:bodyPr>
            <a:normAutofit/>
          </a:bodyPr>
          <a:lstStyle/>
          <a:p>
            <a:r>
              <a:rPr lang="en-US" dirty="0"/>
              <a:t>“Project Management is the application of:</a:t>
            </a:r>
          </a:p>
          <a:p>
            <a:pPr lvl="1"/>
            <a:endParaRPr lang="en-US" dirty="0"/>
          </a:p>
          <a:p>
            <a:pPr lvl="1"/>
            <a:r>
              <a:rPr lang="en-US" dirty="0"/>
              <a:t>knowledge, skills, </a:t>
            </a:r>
          </a:p>
          <a:p>
            <a:pPr marL="342900" lvl="1" indent="0">
              <a:buNone/>
            </a:pPr>
            <a:endParaRPr lang="en-US" dirty="0"/>
          </a:p>
          <a:p>
            <a:pPr lvl="1"/>
            <a:r>
              <a:rPr lang="en-US" dirty="0"/>
              <a:t>tools and techniques </a:t>
            </a:r>
          </a:p>
          <a:p>
            <a:pPr lvl="1"/>
            <a:endParaRPr lang="en-US" dirty="0"/>
          </a:p>
          <a:p>
            <a:pPr lvl="1"/>
            <a:r>
              <a:rPr lang="en-US" dirty="0"/>
              <a:t>to project activities </a:t>
            </a:r>
          </a:p>
          <a:p>
            <a:pPr marL="342900" lvl="1" indent="0">
              <a:buNone/>
            </a:pPr>
            <a:endParaRPr lang="en-US" dirty="0"/>
          </a:p>
          <a:p>
            <a:pPr lvl="1"/>
            <a:r>
              <a:rPr lang="en-US" dirty="0"/>
              <a:t>to meet project requirements. “ </a:t>
            </a:r>
            <a:r>
              <a:rPr lang="en-US" dirty="0">
                <a:solidFill>
                  <a:schemeClr val="tx1"/>
                </a:solidFill>
              </a:rPr>
              <a:t>PMI (2000, pg. 6)</a:t>
            </a:r>
          </a:p>
          <a:p>
            <a:pPr>
              <a:buNone/>
            </a:pPr>
            <a:endParaRPr lang="en-US" dirty="0"/>
          </a:p>
          <a:p>
            <a:endParaRPr lang="en-US"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9"/>
            <a:ext cx="7886700" cy="777856"/>
          </a:xfrm>
        </p:spPr>
        <p:txBody>
          <a:bodyPr>
            <a:normAutofit fontScale="90000"/>
          </a:bodyPr>
          <a:lstStyle/>
          <a:p>
            <a:r>
              <a:rPr lang="en-US" dirty="0"/>
              <a:t>Turner (1999, pg. 8) Five Functions of Project-Based Management</a:t>
            </a:r>
          </a:p>
        </p:txBody>
      </p:sp>
      <p:sp>
        <p:nvSpPr>
          <p:cNvPr id="4" name="Oval 3"/>
          <p:cNvSpPr/>
          <p:nvPr/>
        </p:nvSpPr>
        <p:spPr>
          <a:xfrm>
            <a:off x="5167306" y="2571744"/>
            <a:ext cx="1357322"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SCOPE</a:t>
            </a:r>
          </a:p>
        </p:txBody>
      </p:sp>
      <p:sp>
        <p:nvSpPr>
          <p:cNvPr id="6" name="Oval 5"/>
          <p:cNvSpPr/>
          <p:nvPr/>
        </p:nvSpPr>
        <p:spPr>
          <a:xfrm>
            <a:off x="5167306" y="3786190"/>
            <a:ext cx="1357322"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ORGANISATION</a:t>
            </a:r>
          </a:p>
        </p:txBody>
      </p:sp>
      <p:sp>
        <p:nvSpPr>
          <p:cNvPr id="7" name="Oval 6"/>
          <p:cNvSpPr/>
          <p:nvPr/>
        </p:nvSpPr>
        <p:spPr>
          <a:xfrm>
            <a:off x="2738414" y="4786322"/>
            <a:ext cx="1357322"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TIME</a:t>
            </a:r>
          </a:p>
        </p:txBody>
      </p:sp>
      <p:sp>
        <p:nvSpPr>
          <p:cNvPr id="8" name="Oval 7"/>
          <p:cNvSpPr/>
          <p:nvPr/>
        </p:nvSpPr>
        <p:spPr>
          <a:xfrm>
            <a:off x="7453322" y="4857760"/>
            <a:ext cx="1571636"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QUALITY</a:t>
            </a:r>
          </a:p>
        </p:txBody>
      </p:sp>
      <p:sp>
        <p:nvSpPr>
          <p:cNvPr id="9" name="Oval 8"/>
          <p:cNvSpPr/>
          <p:nvPr/>
        </p:nvSpPr>
        <p:spPr>
          <a:xfrm>
            <a:off x="5238744" y="5572140"/>
            <a:ext cx="1357322"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COST</a:t>
            </a:r>
          </a:p>
        </p:txBody>
      </p:sp>
      <p:cxnSp>
        <p:nvCxnSpPr>
          <p:cNvPr id="11" name="Straight Arrow Connector 10"/>
          <p:cNvCxnSpPr>
            <a:stCxn id="6" idx="2"/>
          </p:cNvCxnSpPr>
          <p:nvPr/>
        </p:nvCxnSpPr>
        <p:spPr>
          <a:xfrm rot="10800000" flipV="1">
            <a:off x="3881422" y="4250537"/>
            <a:ext cx="1285884" cy="53578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6"/>
          </p:cNvCxnSpPr>
          <p:nvPr/>
        </p:nvCxnSpPr>
        <p:spPr>
          <a:xfrm>
            <a:off x="6524628" y="4250538"/>
            <a:ext cx="1143008" cy="6072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5595936" y="5143513"/>
            <a:ext cx="571502" cy="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4"/>
            <a:endCxn id="6" idx="0"/>
          </p:cNvCxnSpPr>
          <p:nvPr/>
        </p:nvCxnSpPr>
        <p:spPr>
          <a:xfrm rot="5400000">
            <a:off x="5703091" y="3643314"/>
            <a:ext cx="285752"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0"/>
            <a:endCxn id="4" idx="3"/>
          </p:cNvCxnSpPr>
          <p:nvPr/>
        </p:nvCxnSpPr>
        <p:spPr>
          <a:xfrm rot="5400000" flipH="1" flipV="1">
            <a:off x="3680634" y="3100875"/>
            <a:ext cx="1421888" cy="19490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4" idx="5"/>
            <a:endCxn id="8" idx="0"/>
          </p:cNvCxnSpPr>
          <p:nvPr/>
        </p:nvCxnSpPr>
        <p:spPr>
          <a:xfrm>
            <a:off x="6325854" y="3364434"/>
            <a:ext cx="1913287" cy="14933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7" idx="5"/>
            <a:endCxn id="9" idx="2"/>
          </p:cNvCxnSpPr>
          <p:nvPr/>
        </p:nvCxnSpPr>
        <p:spPr>
          <a:xfrm rot="16200000" flipH="1">
            <a:off x="4339116" y="5136858"/>
            <a:ext cx="457475" cy="13417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9" idx="6"/>
            <a:endCxn id="8" idx="3"/>
          </p:cNvCxnSpPr>
          <p:nvPr/>
        </p:nvCxnSpPr>
        <p:spPr>
          <a:xfrm flipV="1">
            <a:off x="6596067" y="5650451"/>
            <a:ext cx="1087417" cy="3860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Cloud 31"/>
          <p:cNvSpPr/>
          <p:nvPr/>
        </p:nvSpPr>
        <p:spPr>
          <a:xfrm>
            <a:off x="4238612" y="1500174"/>
            <a:ext cx="3214710" cy="85725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PURPOSE (Beneficial Change)</a:t>
            </a:r>
          </a:p>
        </p:txBody>
      </p:sp>
      <p:cxnSp>
        <p:nvCxnSpPr>
          <p:cNvPr id="34" name="Straight Arrow Connector 33"/>
          <p:cNvCxnSpPr>
            <a:stCxn id="32" idx="1"/>
            <a:endCxn id="4" idx="0"/>
          </p:cNvCxnSpPr>
          <p:nvPr/>
        </p:nvCxnSpPr>
        <p:spPr>
          <a:xfrm rot="5400000">
            <a:off x="5738355" y="2464130"/>
            <a:ext cx="215227"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9"/>
            <a:ext cx="7886700" cy="975640"/>
          </a:xfrm>
        </p:spPr>
        <p:txBody>
          <a:bodyPr>
            <a:normAutofit fontScale="90000"/>
          </a:bodyPr>
          <a:lstStyle/>
          <a:p>
            <a:r>
              <a:rPr lang="en-US" dirty="0"/>
              <a:t>Turner (1999, pg. 24) Tools and Techniques</a:t>
            </a:r>
          </a:p>
        </p:txBody>
      </p:sp>
      <p:pic>
        <p:nvPicPr>
          <p:cNvPr id="10242" name="Picture 2"/>
          <p:cNvPicPr>
            <a:picLocks noGrp="1" noChangeAspect="1" noChangeArrowheads="1"/>
          </p:cNvPicPr>
          <p:nvPr>
            <p:ph idx="1"/>
          </p:nvPr>
        </p:nvPicPr>
        <p:blipFill>
          <a:blip r:embed="rId2" cstate="print"/>
          <a:srcRect t="6336" r="1802"/>
          <a:stretch>
            <a:fillRect/>
          </a:stretch>
        </p:blipFill>
        <p:spPr bwMode="auto">
          <a:xfrm>
            <a:off x="1775520" y="1556792"/>
            <a:ext cx="8568952" cy="504056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A700-3980-48D0-A5BC-06ECAC2AC7F9}"/>
              </a:ext>
            </a:extLst>
          </p:cNvPr>
          <p:cNvSpPr>
            <a:spLocks noGrp="1"/>
          </p:cNvSpPr>
          <p:nvPr>
            <p:ph type="title"/>
          </p:nvPr>
        </p:nvSpPr>
        <p:spPr>
          <a:xfrm>
            <a:off x="1222861" y="159222"/>
            <a:ext cx="8982559" cy="1325563"/>
          </a:xfrm>
        </p:spPr>
        <p:txBody>
          <a:bodyPr/>
          <a:lstStyle/>
          <a:p>
            <a:r>
              <a:rPr lang="en-TT" dirty="0"/>
              <a:t>Activity- Tools and Techniques</a:t>
            </a:r>
          </a:p>
        </p:txBody>
      </p:sp>
      <p:sp>
        <p:nvSpPr>
          <p:cNvPr id="5" name="Content Placeholder 4">
            <a:extLst>
              <a:ext uri="{FF2B5EF4-FFF2-40B4-BE49-F238E27FC236}">
                <a16:creationId xmlns:a16="http://schemas.microsoft.com/office/drawing/2014/main" id="{0B5F6618-1C1A-40A4-B4A7-3C5F53721B65}"/>
              </a:ext>
            </a:extLst>
          </p:cNvPr>
          <p:cNvSpPr>
            <a:spLocks noGrp="1"/>
          </p:cNvSpPr>
          <p:nvPr>
            <p:ph idx="1"/>
          </p:nvPr>
        </p:nvSpPr>
        <p:spPr>
          <a:xfrm>
            <a:off x="821000" y="1609073"/>
            <a:ext cx="5180305" cy="4692179"/>
          </a:xfrm>
        </p:spPr>
        <p:txBody>
          <a:bodyPr/>
          <a:lstStyle/>
          <a:p>
            <a:endParaRPr lang="en-US" b="1" dirty="0">
              <a:solidFill>
                <a:srgbClr val="FF0000"/>
              </a:solidFill>
            </a:endParaRPr>
          </a:p>
          <a:p>
            <a:r>
              <a:rPr lang="en-US" b="1" dirty="0">
                <a:solidFill>
                  <a:srgbClr val="00B050"/>
                </a:solidFill>
              </a:rPr>
              <a:t>Have you ever heard of or used any of these tools </a:t>
            </a:r>
            <a:r>
              <a:rPr lang="en-US" dirty="0"/>
              <a:t>on past projects?</a:t>
            </a:r>
          </a:p>
          <a:p>
            <a:endParaRPr lang="en-US" dirty="0"/>
          </a:p>
          <a:p>
            <a:r>
              <a:rPr lang="en-US" dirty="0"/>
              <a:t>Go to: </a:t>
            </a:r>
            <a:r>
              <a:rPr lang="en-US" dirty="0">
                <a:hlinkClick r:id="rId2"/>
              </a:rPr>
              <a:t>https://www.menti.com/al768vdmoe4i</a:t>
            </a:r>
            <a:r>
              <a:rPr lang="en-US" dirty="0"/>
              <a:t> </a:t>
            </a:r>
          </a:p>
          <a:p>
            <a:endParaRPr lang="en-US" dirty="0"/>
          </a:p>
          <a:p>
            <a:endParaRPr lang="en-US" dirty="0"/>
          </a:p>
          <a:p>
            <a:pPr lvl="1"/>
            <a:endParaRPr lang="en-US" dirty="0"/>
          </a:p>
          <a:p>
            <a:pPr lvl="1"/>
            <a:endParaRPr lang="en-TT" dirty="0"/>
          </a:p>
        </p:txBody>
      </p:sp>
      <p:pic>
        <p:nvPicPr>
          <p:cNvPr id="6" name="Picture 5">
            <a:extLst>
              <a:ext uri="{FF2B5EF4-FFF2-40B4-BE49-F238E27FC236}">
                <a16:creationId xmlns:a16="http://schemas.microsoft.com/office/drawing/2014/main" id="{5D8C07DC-FE15-1F34-310C-50FECC9B3EC5}"/>
              </a:ext>
            </a:extLst>
          </p:cNvPr>
          <p:cNvPicPr>
            <a:picLocks noChangeAspect="1"/>
          </p:cNvPicPr>
          <p:nvPr/>
        </p:nvPicPr>
        <p:blipFill>
          <a:blip r:embed="rId3"/>
          <a:stretch>
            <a:fillRect/>
          </a:stretch>
        </p:blipFill>
        <p:spPr>
          <a:xfrm>
            <a:off x="6466828" y="1484785"/>
            <a:ext cx="4762500" cy="4762500"/>
          </a:xfrm>
          <a:prstGeom prst="rect">
            <a:avLst/>
          </a:prstGeom>
        </p:spPr>
      </p:pic>
    </p:spTree>
    <p:extLst>
      <p:ext uri="{BB962C8B-B14F-4D97-AF65-F5344CB8AC3E}">
        <p14:creationId xmlns:p14="http://schemas.microsoft.com/office/powerpoint/2010/main" val="157174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321BA-7C8D-4C84-8A3C-A53DB883A965}"/>
              </a:ext>
            </a:extLst>
          </p:cNvPr>
          <p:cNvSpPr>
            <a:spLocks noGrp="1"/>
          </p:cNvSpPr>
          <p:nvPr>
            <p:ph type="ctrTitle"/>
          </p:nvPr>
        </p:nvSpPr>
        <p:spPr/>
        <p:txBody>
          <a:bodyPr/>
          <a:lstStyle/>
          <a:p>
            <a:r>
              <a:rPr lang="en-TT" dirty="0"/>
              <a:t>Project Methodology and </a:t>
            </a:r>
            <a:r>
              <a:rPr lang="en-TT" dirty="0" err="1"/>
              <a:t>Lifecyles</a:t>
            </a:r>
            <a:endParaRPr lang="en-TT" dirty="0"/>
          </a:p>
        </p:txBody>
      </p:sp>
      <p:sp>
        <p:nvSpPr>
          <p:cNvPr id="3" name="Subtitle 2">
            <a:extLst>
              <a:ext uri="{FF2B5EF4-FFF2-40B4-BE49-F238E27FC236}">
                <a16:creationId xmlns:a16="http://schemas.microsoft.com/office/drawing/2014/main" id="{022EE05F-91D4-453B-A96E-1ABE13C4D8F3}"/>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2283038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C00CD-E7A0-45EF-9895-311310A7068F}"/>
              </a:ext>
            </a:extLst>
          </p:cNvPr>
          <p:cNvSpPr>
            <a:spLocks noGrp="1"/>
          </p:cNvSpPr>
          <p:nvPr>
            <p:ph type="title"/>
          </p:nvPr>
        </p:nvSpPr>
        <p:spPr>
          <a:xfrm>
            <a:off x="733529" y="61306"/>
            <a:ext cx="11023041" cy="1325563"/>
          </a:xfrm>
        </p:spPr>
        <p:txBody>
          <a:bodyPr/>
          <a:lstStyle/>
          <a:p>
            <a:r>
              <a:rPr lang="en-GB" dirty="0"/>
              <a:t>Why do we need a project methodology?</a:t>
            </a:r>
          </a:p>
        </p:txBody>
      </p:sp>
      <p:sp>
        <p:nvSpPr>
          <p:cNvPr id="6" name="Content Placeholder 5">
            <a:extLst>
              <a:ext uri="{FF2B5EF4-FFF2-40B4-BE49-F238E27FC236}">
                <a16:creationId xmlns:a16="http://schemas.microsoft.com/office/drawing/2014/main" id="{C2F3D8ED-AB8E-453C-BA55-641D6DE31EE2}"/>
              </a:ext>
            </a:extLst>
          </p:cNvPr>
          <p:cNvSpPr>
            <a:spLocks noGrp="1"/>
          </p:cNvSpPr>
          <p:nvPr>
            <p:ph idx="1"/>
          </p:nvPr>
        </p:nvSpPr>
        <p:spPr>
          <a:xfrm>
            <a:off x="121763" y="1899868"/>
            <a:ext cx="3037360" cy="5033545"/>
          </a:xfrm>
        </p:spPr>
        <p:txBody>
          <a:bodyPr>
            <a:normAutofit fontScale="92500" lnSpcReduction="20000"/>
          </a:bodyPr>
          <a:lstStyle/>
          <a:p>
            <a:r>
              <a:rPr lang="en-GB" sz="2400" dirty="0"/>
              <a:t>APM’s (2015) Project success research discovered 5 most key factors that make projects successful.</a:t>
            </a:r>
          </a:p>
          <a:p>
            <a:r>
              <a:rPr lang="en-GB" sz="2400" dirty="0"/>
              <a:t>3 of them relate to project management method:</a:t>
            </a:r>
          </a:p>
          <a:p>
            <a:pPr lvl="1"/>
            <a:r>
              <a:rPr lang="en-GB" sz="1800" dirty="0"/>
              <a:t>Project planning and review</a:t>
            </a:r>
          </a:p>
          <a:p>
            <a:pPr lvl="1"/>
            <a:r>
              <a:rPr lang="en-GB" sz="1800" dirty="0"/>
              <a:t>Goals and objectives</a:t>
            </a:r>
          </a:p>
          <a:p>
            <a:pPr lvl="1"/>
            <a:r>
              <a:rPr lang="en-GB" sz="1800" dirty="0"/>
              <a:t>Effective governance</a:t>
            </a:r>
          </a:p>
          <a:p>
            <a:pPr lvl="1"/>
            <a:endParaRPr lang="en-GB" sz="1800" dirty="0"/>
          </a:p>
          <a:p>
            <a:r>
              <a:rPr lang="en-GB" sz="2400" dirty="0"/>
              <a:t>The other 2 relate to skills and commitment</a:t>
            </a:r>
          </a:p>
        </p:txBody>
      </p:sp>
      <p:pic>
        <p:nvPicPr>
          <p:cNvPr id="19" name="Picture 18" descr="1. Project planning and review&#10;Pre-project planning should be thorough and considered, with monitoring and review throughout the project.&#10;2. Goals and objectives&#10;The overall goal of the project should be clearly specified and recognised by all stakeholders involved in the project.&#10;3. Effective governance&#10;The project needs to have clear reporting lines and regular communications between all parties.&#10;4. Competent project teams&#10;The project professionals leading, or forming a core team, need to be fully competent.&#10;5. Commitment to success&#10;All parties involved in the project must be, and remain, committed to the project’s success.&#10;">
            <a:extLst>
              <a:ext uri="{FF2B5EF4-FFF2-40B4-BE49-F238E27FC236}">
                <a16:creationId xmlns:a16="http://schemas.microsoft.com/office/drawing/2014/main" id="{5CF4D1CC-2C78-4420-A5EC-FA57C5925E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49317" y="1716015"/>
            <a:ext cx="6206407" cy="5033545"/>
          </a:xfrm>
          <a:prstGeom prst="rect">
            <a:avLst/>
          </a:prstGeom>
        </p:spPr>
      </p:pic>
    </p:spTree>
    <p:extLst>
      <p:ext uri="{BB962C8B-B14F-4D97-AF65-F5344CB8AC3E}">
        <p14:creationId xmlns:p14="http://schemas.microsoft.com/office/powerpoint/2010/main" val="2997565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psuz="http://schemas.microsoft.com/office/powerpoint/2016/summaryzoom" Requires="psuz">
          <p:graphicFrame>
            <p:nvGraphicFramePr>
              <p:cNvPr id="3" name="Summary Zoom 2">
                <a:extLst>
                  <a:ext uri="{FF2B5EF4-FFF2-40B4-BE49-F238E27FC236}">
                    <a16:creationId xmlns:a16="http://schemas.microsoft.com/office/drawing/2014/main" id="{53606E76-A453-438D-8603-40E42EB2D70E}"/>
                  </a:ext>
                </a:extLst>
              </p:cNvPr>
              <p:cNvGraphicFramePr>
                <a:graphicFrameLocks noChangeAspect="1"/>
              </p:cNvGraphicFramePr>
              <p:nvPr>
                <p:extLst>
                  <p:ext uri="{D42A27DB-BD31-4B8C-83A1-F6EECF244321}">
                    <p14:modId xmlns:p14="http://schemas.microsoft.com/office/powerpoint/2010/main" val="165129197"/>
                  </p:ext>
                </p:extLst>
              </p:nvPr>
            </p:nvGraphicFramePr>
            <p:xfrm>
              <a:off x="461081" y="1091479"/>
              <a:ext cx="10846255" cy="5331624"/>
            </p:xfrm>
            <a:graphic>
              <a:graphicData uri="http://schemas.microsoft.com/office/powerpoint/2016/summaryzoom">
                <psuz:summaryZm>
                  <psuz:summaryZmObj sectionId="{858D4CAF-17E7-44BE-A3D7-0F586E48B545}">
                    <psuz:zmPr id="{1C7EBACC-6F62-470D-B848-2E532E116EFB}" transitionDur="1000">
                      <p166:blipFill xmlns:p166="http://schemas.microsoft.com/office/powerpoint/2016/6/main">
                        <a:blip r:embed="rId2"/>
                        <a:stretch>
                          <a:fillRect/>
                        </a:stretch>
                      </p166:blipFill>
                      <p166:spPr xmlns:p166="http://schemas.microsoft.com/office/powerpoint/2016/6/main">
                        <a:xfrm>
                          <a:off x="420294" y="774497"/>
                          <a:ext cx="3253876" cy="1830305"/>
                        </a:xfrm>
                        <a:prstGeom prst="rect">
                          <a:avLst/>
                        </a:prstGeom>
                        <a:ln w="3175">
                          <a:solidFill>
                            <a:schemeClr val="tx2"/>
                          </a:solidFill>
                        </a:ln>
                      </p166:spPr>
                    </psuz:zmPr>
                  </psuz:summaryZmObj>
                  <psuz:summaryZmObj sectionId="{F64654D7-00C5-49C1-AF88-EA674DFDEE86}">
                    <psuz:zmPr id="{EC38B5AA-648E-4DC6-8AAC-B1904BB01CB0}" transitionDur="1000">
                      <p166:blipFill xmlns:p166="http://schemas.microsoft.com/office/powerpoint/2016/6/main">
                        <a:blip r:embed="rId3"/>
                        <a:stretch>
                          <a:fillRect/>
                        </a:stretch>
                      </p166:blipFill>
                      <p166:spPr xmlns:p166="http://schemas.microsoft.com/office/powerpoint/2016/6/main">
                        <a:xfrm>
                          <a:off x="3796190" y="774497"/>
                          <a:ext cx="3253876" cy="1830305"/>
                        </a:xfrm>
                        <a:prstGeom prst="rect">
                          <a:avLst/>
                        </a:prstGeom>
                        <a:ln w="3175">
                          <a:solidFill>
                            <a:schemeClr val="tx2"/>
                          </a:solidFill>
                        </a:ln>
                      </p166:spPr>
                    </psuz:zmPr>
                  </psuz:summaryZmObj>
                  <psuz:summaryZmObj sectionId="{FA2F7D86-471D-4BB6-9533-9240D364C533}">
                    <psuz:zmPr id="{FBDC6CC7-CF7B-4433-9029-8AA791940C39}" transitionDur="1000">
                      <p166:blipFill xmlns:p166="http://schemas.microsoft.com/office/powerpoint/2016/6/main">
                        <a:blip r:embed="rId4"/>
                        <a:stretch>
                          <a:fillRect/>
                        </a:stretch>
                      </p166:blipFill>
                      <p166:spPr xmlns:p166="http://schemas.microsoft.com/office/powerpoint/2016/6/main">
                        <a:xfrm>
                          <a:off x="7172086" y="774497"/>
                          <a:ext cx="3253876" cy="1830305"/>
                        </a:xfrm>
                        <a:prstGeom prst="rect">
                          <a:avLst/>
                        </a:prstGeom>
                        <a:ln w="3175">
                          <a:solidFill>
                            <a:schemeClr val="tx2"/>
                          </a:solidFill>
                        </a:ln>
                      </p166:spPr>
                    </psuz:zmPr>
                  </psuz:summaryZmObj>
                  <psuz:summaryZmObj sectionId="{30BB1AB3-AE0B-49E4-85EF-E6894841A716}">
                    <psuz:zmPr id="{C4A0AF4E-9388-4439-A9F1-5C2F54C9F843}" transitionDur="1000">
                      <p166:blipFill xmlns:p166="http://schemas.microsoft.com/office/powerpoint/2016/6/main">
                        <a:blip r:embed="rId5"/>
                        <a:stretch>
                          <a:fillRect/>
                        </a:stretch>
                      </p166:blipFill>
                      <p166:spPr xmlns:p166="http://schemas.microsoft.com/office/powerpoint/2016/6/main">
                        <a:xfrm>
                          <a:off x="420294" y="2726822"/>
                          <a:ext cx="3253876" cy="1830305"/>
                        </a:xfrm>
                        <a:prstGeom prst="rect">
                          <a:avLst/>
                        </a:prstGeom>
                        <a:ln w="3175">
                          <a:solidFill>
                            <a:schemeClr val="tx1"/>
                          </a:solidFill>
                        </a:ln>
                      </p166:spPr>
                    </psuz:zmPr>
                  </psuz:summaryZmObj>
                  <psuz:summaryZmObj sectionId="{23F3EF36-C85A-4285-871B-5DF6AA1701F3}">
                    <psuz:zmPr id="{FC6168B6-07F6-41AE-A2DC-05A4F3D6BD12}" transitionDur="1000">
                      <p166:blipFill xmlns:p166="http://schemas.microsoft.com/office/powerpoint/2016/6/main">
                        <a:blip r:embed="rId6"/>
                        <a:stretch>
                          <a:fillRect/>
                        </a:stretch>
                      </p166:blipFill>
                      <p166:spPr xmlns:p166="http://schemas.microsoft.com/office/powerpoint/2016/6/main">
                        <a:xfrm>
                          <a:off x="3796190" y="2726822"/>
                          <a:ext cx="3253876" cy="1830305"/>
                        </a:xfrm>
                        <a:prstGeom prst="rect">
                          <a:avLst/>
                        </a:prstGeom>
                        <a:ln w="3175">
                          <a:solidFill>
                            <a:schemeClr val="tx2"/>
                          </a:solidFill>
                        </a:ln>
                      </p166:spPr>
                    </psuz:zmPr>
                  </psuz:summaryZmObj>
                  <psuz:gridLayout/>
                </psuz:summaryZm>
              </a:graphicData>
            </a:graphic>
          </p:graphicFrame>
        </mc:Choice>
        <mc:Fallback>
          <p:grpSp>
            <p:nvGrpSpPr>
              <p:cNvPr id="3" name="Summary Zoom 2">
                <a:extLst>
                  <a:ext uri="{FF2B5EF4-FFF2-40B4-BE49-F238E27FC236}">
                    <a16:creationId xmlns:a16="http://schemas.microsoft.com/office/drawing/2014/main" id="{53606E76-A453-438D-8603-40E42EB2D70E}"/>
                  </a:ext>
                </a:extLst>
              </p:cNvPr>
              <p:cNvGrpSpPr>
                <a:grpSpLocks noGrp="1" noUngrp="1" noRot="1" noChangeAspect="1" noMove="1" noResize="1"/>
              </p:cNvGrpSpPr>
              <p:nvPr/>
            </p:nvGrpSpPr>
            <p:grpSpPr>
              <a:xfrm>
                <a:off x="461081" y="1091479"/>
                <a:ext cx="10846255" cy="5331624"/>
                <a:chOff x="461081" y="1091479"/>
                <a:chExt cx="10846255" cy="5331624"/>
              </a:xfrm>
            </p:grpSpPr>
            <p:pic>
              <p:nvPicPr>
                <p:cNvPr id="2" name="Picture 2">
                  <a:hlinkClick r:id="rId7"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881375" y="1865976"/>
                  <a:ext cx="3253876" cy="1830305"/>
                </a:xfrm>
                <a:prstGeom prst="rect">
                  <a:avLst/>
                </a:prstGeom>
                <a:ln w="3175">
                  <a:solidFill>
                    <a:schemeClr val="tx2"/>
                  </a:solidFill>
                </a:ln>
              </p:spPr>
            </p:pic>
            <p:pic>
              <p:nvPicPr>
                <p:cNvPr id="5" name="Picture 5">
                  <a:hlinkClick r:id="rId8"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4257271" y="1865976"/>
                  <a:ext cx="3253876" cy="1830305"/>
                </a:xfrm>
                <a:prstGeom prst="rect">
                  <a:avLst/>
                </a:prstGeom>
                <a:ln w="3175">
                  <a:solidFill>
                    <a:schemeClr val="tx2"/>
                  </a:solidFill>
                </a:ln>
              </p:spPr>
            </p:pic>
            <p:pic>
              <p:nvPicPr>
                <p:cNvPr id="6" name="Picture 6">
                  <a:hlinkClick r:id="rId9"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7633167" y="1865976"/>
                  <a:ext cx="3253876" cy="1830305"/>
                </a:xfrm>
                <a:prstGeom prst="rect">
                  <a:avLst/>
                </a:prstGeom>
                <a:ln w="3175">
                  <a:solidFill>
                    <a:schemeClr val="tx2"/>
                  </a:solidFill>
                </a:ln>
              </p:spPr>
            </p:pic>
            <p:pic>
              <p:nvPicPr>
                <p:cNvPr id="7" name="Picture 7">
                  <a:hlinkClick r:id="rId10"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881375" y="3818301"/>
                  <a:ext cx="3253876" cy="1830305"/>
                </a:xfrm>
                <a:prstGeom prst="rect">
                  <a:avLst/>
                </a:prstGeom>
                <a:ln w="3175">
                  <a:solidFill>
                    <a:schemeClr val="tx1"/>
                  </a:solidFill>
                </a:ln>
              </p:spPr>
            </p:pic>
            <p:pic>
              <p:nvPicPr>
                <p:cNvPr id="8" name="Picture 8">
                  <a:hlinkClick r:id="rId11"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4257271" y="3818301"/>
                  <a:ext cx="3253876" cy="1830305"/>
                </a:xfrm>
                <a:prstGeom prst="rect">
                  <a:avLst/>
                </a:prstGeom>
                <a:ln w="3175">
                  <a:solidFill>
                    <a:schemeClr val="tx2"/>
                  </a:solidFill>
                </a:ln>
              </p:spPr>
            </p:pic>
          </p:grpSp>
        </mc:Fallback>
      </mc:AlternateContent>
      <p:sp>
        <p:nvSpPr>
          <p:cNvPr id="4" name="Title 3">
            <a:extLst>
              <a:ext uri="{FF2B5EF4-FFF2-40B4-BE49-F238E27FC236}">
                <a16:creationId xmlns:a16="http://schemas.microsoft.com/office/drawing/2014/main" id="{01F6C1B4-400B-4229-A8A3-670A4B27339B}"/>
              </a:ext>
            </a:extLst>
          </p:cNvPr>
          <p:cNvSpPr txBox="1">
            <a:spLocks/>
          </p:cNvSpPr>
          <p:nvPr/>
        </p:nvSpPr>
        <p:spPr>
          <a:xfrm>
            <a:off x="1425319" y="345689"/>
            <a:ext cx="6659315" cy="658379"/>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Nova" panose="020B0604020202020204" pitchFamily="34" charset="0"/>
                <a:ea typeface="+mj-ea"/>
                <a:cs typeface="+mj-cs"/>
              </a:defRPr>
            </a:lvl1pPr>
          </a:lstStyle>
          <a:p>
            <a:r>
              <a:rPr lang="en-TT" sz="3600" dirty="0"/>
              <a:t>Learning Outcomes</a:t>
            </a:r>
          </a:p>
        </p:txBody>
      </p:sp>
    </p:spTree>
    <p:extLst>
      <p:ext uri="{BB962C8B-B14F-4D97-AF65-F5344CB8AC3E}">
        <p14:creationId xmlns:p14="http://schemas.microsoft.com/office/powerpoint/2010/main" val="3334964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158C6-CC61-47B3-AD3F-6A7CAE342A1B}"/>
              </a:ext>
            </a:extLst>
          </p:cNvPr>
          <p:cNvSpPr>
            <a:spLocks noGrp="1"/>
          </p:cNvSpPr>
          <p:nvPr>
            <p:ph type="title"/>
          </p:nvPr>
        </p:nvSpPr>
        <p:spPr>
          <a:xfrm>
            <a:off x="1085223" y="365129"/>
            <a:ext cx="9978012" cy="797847"/>
          </a:xfrm>
        </p:spPr>
        <p:txBody>
          <a:bodyPr>
            <a:normAutofit/>
          </a:bodyPr>
          <a:lstStyle/>
          <a:p>
            <a:r>
              <a:rPr lang="en-TT" dirty="0"/>
              <a:t>Why do we need a Project Methodology?</a:t>
            </a:r>
          </a:p>
        </p:txBody>
      </p:sp>
      <p:graphicFrame>
        <p:nvGraphicFramePr>
          <p:cNvPr id="4" name="Content Placeholder 3">
            <a:extLst>
              <a:ext uri="{FF2B5EF4-FFF2-40B4-BE49-F238E27FC236}">
                <a16:creationId xmlns:a16="http://schemas.microsoft.com/office/drawing/2014/main" id="{2BA0D428-9488-4EE6-86F5-332A4A1A62EF}"/>
              </a:ext>
            </a:extLst>
          </p:cNvPr>
          <p:cNvGraphicFramePr>
            <a:graphicFrameLocks noGrp="1"/>
          </p:cNvGraphicFramePr>
          <p:nvPr>
            <p:ph idx="1"/>
          </p:nvPr>
        </p:nvGraphicFramePr>
        <p:xfrm>
          <a:off x="2152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19243257-4CAA-4240-9579-40F41B9562F6}"/>
              </a:ext>
            </a:extLst>
          </p:cNvPr>
          <p:cNvSpPr txBox="1"/>
          <p:nvPr/>
        </p:nvSpPr>
        <p:spPr>
          <a:xfrm>
            <a:off x="3685712" y="1340892"/>
            <a:ext cx="4572000" cy="707886"/>
          </a:xfrm>
          <a:prstGeom prst="rect">
            <a:avLst/>
          </a:prstGeom>
          <a:noFill/>
        </p:spPr>
        <p:txBody>
          <a:bodyPr wrap="square">
            <a:spAutoFit/>
          </a:bodyPr>
          <a:lstStyle/>
          <a:p>
            <a:pPr algn="ctr"/>
            <a:r>
              <a:rPr lang="en-US" sz="2000" dirty="0">
                <a:solidFill>
                  <a:srgbClr val="FF0000"/>
                </a:solidFill>
              </a:rPr>
              <a:t>“There’s method to his madness”</a:t>
            </a:r>
          </a:p>
          <a:p>
            <a:pPr algn="ctr"/>
            <a:r>
              <a:rPr lang="en-US" sz="2000" dirty="0">
                <a:solidFill>
                  <a:srgbClr val="FF0000"/>
                </a:solidFill>
              </a:rPr>
              <a:t>Shakespeare-Hamlet</a:t>
            </a:r>
          </a:p>
        </p:txBody>
      </p:sp>
    </p:spTree>
    <p:extLst>
      <p:ext uri="{BB962C8B-B14F-4D97-AF65-F5344CB8AC3E}">
        <p14:creationId xmlns:p14="http://schemas.microsoft.com/office/powerpoint/2010/main" val="401430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646" y="328935"/>
            <a:ext cx="8982559" cy="1325563"/>
          </a:xfrm>
        </p:spPr>
        <p:txBody>
          <a:bodyPr/>
          <a:lstStyle/>
          <a:p>
            <a:r>
              <a:rPr lang="en-TT" dirty="0"/>
              <a:t>Project Management Frameworks and Best Practice</a:t>
            </a:r>
          </a:p>
        </p:txBody>
      </p:sp>
      <p:sp>
        <p:nvSpPr>
          <p:cNvPr id="3" name="Content Placeholder 2"/>
          <p:cNvSpPr>
            <a:spLocks noGrp="1"/>
          </p:cNvSpPr>
          <p:nvPr>
            <p:ph idx="1"/>
          </p:nvPr>
        </p:nvSpPr>
        <p:spPr>
          <a:xfrm>
            <a:off x="1193645" y="2099027"/>
            <a:ext cx="9188139" cy="3966423"/>
          </a:xfrm>
        </p:spPr>
        <p:txBody>
          <a:bodyPr>
            <a:normAutofit/>
          </a:bodyPr>
          <a:lstStyle/>
          <a:p>
            <a:r>
              <a:rPr lang="en-US" dirty="0"/>
              <a:t>These provide a framework for managing projects:</a:t>
            </a:r>
          </a:p>
          <a:p>
            <a:endParaRPr lang="en-US" dirty="0"/>
          </a:p>
          <a:p>
            <a:pPr marL="857250" lvl="1" indent="-514350">
              <a:buFont typeface="+mj-lt"/>
              <a:buAutoNum type="arabicPeriod"/>
            </a:pPr>
            <a:r>
              <a:rPr lang="en-US" dirty="0"/>
              <a:t>PMI- </a:t>
            </a:r>
            <a:r>
              <a:rPr lang="en-US" dirty="0" err="1"/>
              <a:t>PMBoK</a:t>
            </a:r>
            <a:endParaRPr lang="en-US" dirty="0"/>
          </a:p>
          <a:p>
            <a:pPr lvl="1"/>
            <a:endParaRPr lang="en-US" dirty="0"/>
          </a:p>
          <a:p>
            <a:pPr marL="857250" lvl="1" indent="-514350">
              <a:buFont typeface="+mj-lt"/>
              <a:buAutoNum type="arabicPeriod" startAt="2"/>
            </a:pPr>
            <a:r>
              <a:rPr lang="en-US" dirty="0"/>
              <a:t>Axelos- PRINCE 2</a:t>
            </a:r>
          </a:p>
          <a:p>
            <a:pPr marL="0" indent="0">
              <a:buNone/>
            </a:pPr>
            <a:endParaRPr lang="en-US" dirty="0"/>
          </a:p>
          <a:p>
            <a:endParaRPr lang="en-TT" dirty="0"/>
          </a:p>
        </p:txBody>
      </p:sp>
    </p:spTree>
    <p:extLst>
      <p:ext uri="{BB962C8B-B14F-4D97-AF65-F5344CB8AC3E}">
        <p14:creationId xmlns:p14="http://schemas.microsoft.com/office/powerpoint/2010/main" val="3164190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88FF73-A5EE-433A-8856-3B007D9C63B1}"/>
              </a:ext>
            </a:extLst>
          </p:cNvPr>
          <p:cNvSpPr>
            <a:spLocks noGrp="1"/>
          </p:cNvSpPr>
          <p:nvPr>
            <p:ph type="ctrTitle"/>
          </p:nvPr>
        </p:nvSpPr>
        <p:spPr/>
        <p:txBody>
          <a:bodyPr/>
          <a:lstStyle/>
          <a:p>
            <a:r>
              <a:rPr lang="en-TT" dirty="0"/>
              <a:t>PMI’s </a:t>
            </a:r>
            <a:r>
              <a:rPr lang="en-TT" dirty="0" err="1"/>
              <a:t>PMBoK</a:t>
            </a:r>
            <a:endParaRPr lang="en-TT" dirty="0"/>
          </a:p>
        </p:txBody>
      </p:sp>
      <p:sp>
        <p:nvSpPr>
          <p:cNvPr id="5" name="Subtitle 4">
            <a:extLst>
              <a:ext uri="{FF2B5EF4-FFF2-40B4-BE49-F238E27FC236}">
                <a16:creationId xmlns:a16="http://schemas.microsoft.com/office/drawing/2014/main" id="{4132186E-954F-44D6-8250-9C244304B4EE}"/>
              </a:ext>
            </a:extLst>
          </p:cNvPr>
          <p:cNvSpPr>
            <a:spLocks noGrp="1"/>
          </p:cNvSpPr>
          <p:nvPr>
            <p:ph type="subTitle" idx="1"/>
          </p:nvPr>
        </p:nvSpPr>
        <p:spPr/>
        <p:txBody>
          <a:bodyPr>
            <a:normAutofit/>
          </a:bodyPr>
          <a:lstStyle/>
          <a:p>
            <a:r>
              <a:rPr lang="en-TT" sz="3200" dirty="0"/>
              <a:t>Standard and Framework</a:t>
            </a:r>
          </a:p>
        </p:txBody>
      </p:sp>
    </p:spTree>
    <p:extLst>
      <p:ext uri="{BB962C8B-B14F-4D97-AF65-F5344CB8AC3E}">
        <p14:creationId xmlns:p14="http://schemas.microsoft.com/office/powerpoint/2010/main" val="2495067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4298" y="283418"/>
            <a:ext cx="8982559" cy="1325563"/>
          </a:xfrm>
        </p:spPr>
        <p:txBody>
          <a:bodyPr>
            <a:normAutofit/>
          </a:bodyPr>
          <a:lstStyle/>
          <a:p>
            <a:r>
              <a:rPr lang="en-US" dirty="0"/>
              <a:t>Ten Knowledge Areas</a:t>
            </a:r>
            <a:br>
              <a:rPr lang="en-US" dirty="0"/>
            </a:br>
            <a:r>
              <a:rPr lang="en-US" sz="2700" dirty="0"/>
              <a:t>PMI (2013, pg. 7)</a:t>
            </a:r>
          </a:p>
        </p:txBody>
      </p:sp>
      <p:pic>
        <p:nvPicPr>
          <p:cNvPr id="7" name="Picture 6">
            <a:extLst>
              <a:ext uri="{FF2B5EF4-FFF2-40B4-BE49-F238E27FC236}">
                <a16:creationId xmlns:a16="http://schemas.microsoft.com/office/drawing/2014/main" id="{AAA99F4B-16FD-4009-E3DF-316A5B7D7D37}"/>
              </a:ext>
            </a:extLst>
          </p:cNvPr>
          <p:cNvPicPr>
            <a:picLocks noChangeAspect="1"/>
          </p:cNvPicPr>
          <p:nvPr/>
        </p:nvPicPr>
        <p:blipFill>
          <a:blip r:embed="rId2"/>
          <a:stretch>
            <a:fillRect/>
          </a:stretch>
        </p:blipFill>
        <p:spPr>
          <a:xfrm>
            <a:off x="2152650" y="1988840"/>
            <a:ext cx="8028384" cy="3922960"/>
          </a:xfrm>
          <a:prstGeom prst="rect">
            <a:avLst/>
          </a:prstGeom>
        </p:spPr>
      </p:pic>
    </p:spTree>
    <p:extLst>
      <p:ext uri="{BB962C8B-B14F-4D97-AF65-F5344CB8AC3E}">
        <p14:creationId xmlns:p14="http://schemas.microsoft.com/office/powerpoint/2010/main" val="2443913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mbok.gif"/>
          <p:cNvPicPr>
            <a:picLocks noGrp="1" noChangeAspect="1"/>
          </p:cNvPicPr>
          <p:nvPr>
            <p:ph idx="1"/>
          </p:nvPr>
        </p:nvPicPr>
        <p:blipFill>
          <a:blip r:embed="rId2" cstate="print"/>
          <a:srcRect l="2564" t="5042" r="3419" b="4366"/>
          <a:stretch>
            <a:fillRect/>
          </a:stretch>
        </p:blipFill>
        <p:spPr>
          <a:xfrm>
            <a:off x="1775520" y="332656"/>
            <a:ext cx="8640960" cy="6264696"/>
          </a:xfrm>
        </p:spPr>
      </p:pic>
      <p:sp>
        <p:nvSpPr>
          <p:cNvPr id="8" name="TextBox 7"/>
          <p:cNvSpPr txBox="1"/>
          <p:nvPr/>
        </p:nvSpPr>
        <p:spPr>
          <a:xfrm>
            <a:off x="392769" y="260648"/>
            <a:ext cx="3059832" cy="830997"/>
          </a:xfrm>
          <a:prstGeom prst="rect">
            <a:avLst/>
          </a:prstGeom>
          <a:noFill/>
        </p:spPr>
        <p:txBody>
          <a:bodyPr wrap="square" rtlCol="0">
            <a:spAutoFit/>
          </a:bodyPr>
          <a:lstStyle/>
          <a:p>
            <a:pPr defTabSz="914400">
              <a:defRPr/>
            </a:pPr>
            <a:r>
              <a:rPr lang="en-US" sz="2400" b="1" dirty="0">
                <a:solidFill>
                  <a:srgbClr val="FF0000"/>
                </a:solidFill>
                <a:latin typeface="Calibri" panose="020F0502020204030204"/>
              </a:rPr>
              <a:t>Project Management Processes</a:t>
            </a:r>
          </a:p>
        </p:txBody>
      </p:sp>
      <p:sp>
        <p:nvSpPr>
          <p:cNvPr id="2" name="TextBox 1">
            <a:extLst>
              <a:ext uri="{FF2B5EF4-FFF2-40B4-BE49-F238E27FC236}">
                <a16:creationId xmlns:a16="http://schemas.microsoft.com/office/drawing/2014/main" id="{127C06FE-D7CA-BABB-D13F-C7A2797F8099}"/>
              </a:ext>
            </a:extLst>
          </p:cNvPr>
          <p:cNvSpPr txBox="1"/>
          <p:nvPr/>
        </p:nvSpPr>
        <p:spPr>
          <a:xfrm>
            <a:off x="553894" y="6340678"/>
            <a:ext cx="1922976" cy="369332"/>
          </a:xfrm>
          <a:prstGeom prst="rect">
            <a:avLst/>
          </a:prstGeom>
          <a:noFill/>
        </p:spPr>
        <p:txBody>
          <a:bodyPr wrap="square">
            <a:spAutoFit/>
          </a:bodyPr>
          <a:lstStyle/>
          <a:p>
            <a:r>
              <a:rPr lang="en-US" sz="1800" dirty="0"/>
              <a:t>PMI (2013)</a:t>
            </a:r>
            <a:endParaRPr lang="en-TT" dirty="0"/>
          </a:p>
        </p:txBody>
      </p:sp>
    </p:spTree>
    <p:extLst>
      <p:ext uri="{BB962C8B-B14F-4D97-AF65-F5344CB8AC3E}">
        <p14:creationId xmlns:p14="http://schemas.microsoft.com/office/powerpoint/2010/main" val="2423751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PMI- 5 Process Groups</a:t>
            </a:r>
          </a:p>
        </p:txBody>
      </p:sp>
      <p:pic>
        <p:nvPicPr>
          <p:cNvPr id="4" name="Content Placeholder 3"/>
          <p:cNvPicPr>
            <a:picLocks noGrp="1" noChangeAspect="1"/>
          </p:cNvPicPr>
          <p:nvPr>
            <p:ph idx="1"/>
          </p:nvPr>
        </p:nvPicPr>
        <p:blipFill>
          <a:blip r:embed="rId2"/>
          <a:stretch>
            <a:fillRect/>
          </a:stretch>
        </p:blipFill>
        <p:spPr>
          <a:xfrm>
            <a:off x="2329428" y="1545409"/>
            <a:ext cx="7533145" cy="4525963"/>
          </a:xfrm>
          <a:prstGeom prst="rect">
            <a:avLst/>
          </a:prstGeom>
        </p:spPr>
      </p:pic>
      <p:sp>
        <p:nvSpPr>
          <p:cNvPr id="5" name="TextBox 4">
            <a:extLst>
              <a:ext uri="{FF2B5EF4-FFF2-40B4-BE49-F238E27FC236}">
                <a16:creationId xmlns:a16="http://schemas.microsoft.com/office/drawing/2014/main" id="{C82B4537-BDA8-100E-19DC-C8B76CC10700}"/>
              </a:ext>
            </a:extLst>
          </p:cNvPr>
          <p:cNvSpPr txBox="1"/>
          <p:nvPr/>
        </p:nvSpPr>
        <p:spPr>
          <a:xfrm>
            <a:off x="2329428" y="6229912"/>
            <a:ext cx="1922976" cy="369332"/>
          </a:xfrm>
          <a:prstGeom prst="rect">
            <a:avLst/>
          </a:prstGeom>
          <a:noFill/>
        </p:spPr>
        <p:txBody>
          <a:bodyPr wrap="square">
            <a:spAutoFit/>
          </a:bodyPr>
          <a:lstStyle/>
          <a:p>
            <a:r>
              <a:rPr lang="en-US" sz="1800" dirty="0"/>
              <a:t>PMI (2013)</a:t>
            </a:r>
            <a:endParaRPr lang="en-TT" dirty="0"/>
          </a:p>
        </p:txBody>
      </p:sp>
    </p:spTree>
    <p:extLst>
      <p:ext uri="{BB962C8B-B14F-4D97-AF65-F5344CB8AC3E}">
        <p14:creationId xmlns:p14="http://schemas.microsoft.com/office/powerpoint/2010/main" val="3929301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CC8CE-3E15-4811-B65A-677625F4FA54}"/>
              </a:ext>
            </a:extLst>
          </p:cNvPr>
          <p:cNvSpPr>
            <a:spLocks noGrp="1"/>
          </p:cNvSpPr>
          <p:nvPr>
            <p:ph type="title"/>
          </p:nvPr>
        </p:nvSpPr>
        <p:spPr>
          <a:xfrm>
            <a:off x="838200" y="406470"/>
            <a:ext cx="6736919" cy="994172"/>
          </a:xfrm>
        </p:spPr>
        <p:txBody>
          <a:bodyPr>
            <a:normAutofit fontScale="90000"/>
          </a:bodyPr>
          <a:lstStyle/>
          <a:p>
            <a:r>
              <a:rPr lang="en-GB" dirty="0"/>
              <a:t>Project Management Processes by Process Groups</a:t>
            </a:r>
          </a:p>
        </p:txBody>
      </p:sp>
      <p:sp>
        <p:nvSpPr>
          <p:cNvPr id="8" name="Oval 7">
            <a:extLst>
              <a:ext uri="{FF2B5EF4-FFF2-40B4-BE49-F238E27FC236}">
                <a16:creationId xmlns:a16="http://schemas.microsoft.com/office/drawing/2014/main" id="{C26F8F73-9216-4D6F-BF10-8DCF53743559}"/>
              </a:ext>
            </a:extLst>
          </p:cNvPr>
          <p:cNvSpPr/>
          <p:nvPr/>
        </p:nvSpPr>
        <p:spPr>
          <a:xfrm>
            <a:off x="2065989" y="2214116"/>
            <a:ext cx="1811684" cy="1817630"/>
          </a:xfrm>
          <a:prstGeom prst="ellipse">
            <a:avLst/>
          </a:prstGeom>
          <a:noFill/>
          <a:ln w="1905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defRPr/>
            </a:pPr>
            <a:r>
              <a:rPr lang="en-GB" sz="1500" b="1" dirty="0">
                <a:solidFill>
                  <a:schemeClr val="tx1"/>
                </a:solidFill>
                <a:latin typeface="Raleway" panose="020B0503030101060003" pitchFamily="34" charset="0"/>
              </a:rPr>
              <a:t>Initiating</a:t>
            </a:r>
          </a:p>
        </p:txBody>
      </p:sp>
      <p:sp>
        <p:nvSpPr>
          <p:cNvPr id="15" name="Oval 14">
            <a:extLst>
              <a:ext uri="{FF2B5EF4-FFF2-40B4-BE49-F238E27FC236}">
                <a16:creationId xmlns:a16="http://schemas.microsoft.com/office/drawing/2014/main" id="{FD4911A1-4924-41BB-B77C-12A9D5BFF6C6}"/>
              </a:ext>
            </a:extLst>
          </p:cNvPr>
          <p:cNvSpPr/>
          <p:nvPr/>
        </p:nvSpPr>
        <p:spPr>
          <a:xfrm>
            <a:off x="3697402" y="2214116"/>
            <a:ext cx="1811684" cy="1817630"/>
          </a:xfrm>
          <a:prstGeom prst="ellipse">
            <a:avLst/>
          </a:prstGeom>
          <a:noFill/>
          <a:ln w="1905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defRPr/>
            </a:pPr>
            <a:r>
              <a:rPr lang="en-GB" sz="1500" b="1" dirty="0">
                <a:solidFill>
                  <a:schemeClr val="tx1"/>
                </a:solidFill>
                <a:latin typeface="Raleway" panose="020B0503030101060003" pitchFamily="34" charset="0"/>
              </a:rPr>
              <a:t>Planning</a:t>
            </a:r>
          </a:p>
        </p:txBody>
      </p:sp>
      <p:sp>
        <p:nvSpPr>
          <p:cNvPr id="16" name="Oval 15">
            <a:extLst>
              <a:ext uri="{FF2B5EF4-FFF2-40B4-BE49-F238E27FC236}">
                <a16:creationId xmlns:a16="http://schemas.microsoft.com/office/drawing/2014/main" id="{F6E91F0F-5D07-468E-B0ED-8C0D943BF9A5}"/>
              </a:ext>
            </a:extLst>
          </p:cNvPr>
          <p:cNvSpPr/>
          <p:nvPr/>
        </p:nvSpPr>
        <p:spPr>
          <a:xfrm>
            <a:off x="5328814" y="2214116"/>
            <a:ext cx="1811684" cy="1817630"/>
          </a:xfrm>
          <a:prstGeom prst="ellipse">
            <a:avLst/>
          </a:prstGeom>
          <a:noFill/>
          <a:ln w="1905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defRPr/>
            </a:pPr>
            <a:r>
              <a:rPr lang="en-GB" sz="1400" b="1" dirty="0">
                <a:solidFill>
                  <a:schemeClr val="tx1"/>
                </a:solidFill>
                <a:latin typeface="Raleway" panose="020B0503030101060003" pitchFamily="34" charset="0"/>
              </a:rPr>
              <a:t>Executing</a:t>
            </a:r>
          </a:p>
        </p:txBody>
      </p:sp>
      <p:sp>
        <p:nvSpPr>
          <p:cNvPr id="17" name="Oval 16">
            <a:extLst>
              <a:ext uri="{FF2B5EF4-FFF2-40B4-BE49-F238E27FC236}">
                <a16:creationId xmlns:a16="http://schemas.microsoft.com/office/drawing/2014/main" id="{5D992D70-EE20-4841-A0C5-1B72BDA2C901}"/>
              </a:ext>
            </a:extLst>
          </p:cNvPr>
          <p:cNvSpPr/>
          <p:nvPr/>
        </p:nvSpPr>
        <p:spPr>
          <a:xfrm>
            <a:off x="6960227" y="2214116"/>
            <a:ext cx="1811684" cy="1817630"/>
          </a:xfrm>
          <a:prstGeom prst="ellipse">
            <a:avLst/>
          </a:prstGeom>
          <a:noFill/>
          <a:ln w="1905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defRPr/>
            </a:pPr>
            <a:r>
              <a:rPr lang="en-GB" sz="1500" b="1" dirty="0">
                <a:solidFill>
                  <a:schemeClr val="tx1"/>
                </a:solidFill>
                <a:latin typeface="Raleway" panose="020B0503030101060003" pitchFamily="34" charset="0"/>
              </a:rPr>
              <a:t>Monitoring and Controlling</a:t>
            </a:r>
          </a:p>
        </p:txBody>
      </p:sp>
      <p:sp>
        <p:nvSpPr>
          <p:cNvPr id="18" name="Oval 17">
            <a:extLst>
              <a:ext uri="{FF2B5EF4-FFF2-40B4-BE49-F238E27FC236}">
                <a16:creationId xmlns:a16="http://schemas.microsoft.com/office/drawing/2014/main" id="{EFD28ED3-0FA0-4ADB-8DDE-201542557920}"/>
              </a:ext>
            </a:extLst>
          </p:cNvPr>
          <p:cNvSpPr/>
          <p:nvPr/>
        </p:nvSpPr>
        <p:spPr>
          <a:xfrm>
            <a:off x="8591639" y="2214116"/>
            <a:ext cx="1811684" cy="1817630"/>
          </a:xfrm>
          <a:prstGeom prst="ellipse">
            <a:avLst/>
          </a:prstGeom>
          <a:noFill/>
          <a:ln w="1905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defRPr/>
            </a:pPr>
            <a:r>
              <a:rPr lang="en-GB" sz="1500" b="1" dirty="0">
                <a:solidFill>
                  <a:schemeClr val="tx1"/>
                </a:solidFill>
                <a:latin typeface="Raleway" panose="020B0503030101060003" pitchFamily="34" charset="0"/>
              </a:rPr>
              <a:t>Project Close</a:t>
            </a:r>
          </a:p>
        </p:txBody>
      </p:sp>
      <p:sp>
        <p:nvSpPr>
          <p:cNvPr id="20" name="TextBox 19">
            <a:extLst>
              <a:ext uri="{FF2B5EF4-FFF2-40B4-BE49-F238E27FC236}">
                <a16:creationId xmlns:a16="http://schemas.microsoft.com/office/drawing/2014/main" id="{CC3FE1A5-EB7C-4C81-891A-47F8A6A9E042}"/>
              </a:ext>
            </a:extLst>
          </p:cNvPr>
          <p:cNvSpPr txBox="1"/>
          <p:nvPr/>
        </p:nvSpPr>
        <p:spPr>
          <a:xfrm>
            <a:off x="1909764" y="4097213"/>
            <a:ext cx="1743075" cy="1546577"/>
          </a:xfrm>
          <a:prstGeom prst="rect">
            <a:avLst/>
          </a:prstGeom>
          <a:noFill/>
        </p:spPr>
        <p:txBody>
          <a:bodyPr wrap="square" rtlCol="0">
            <a:spAutoFit/>
          </a:bodyPr>
          <a:lstStyle/>
          <a:p>
            <a:pPr marL="214313" indent="-214313" defTabSz="914400">
              <a:buFont typeface="Arial" panose="020B0604020202020204" pitchFamily="34" charset="0"/>
              <a:buChar char="•"/>
              <a:defRPr/>
            </a:pPr>
            <a:r>
              <a:rPr lang="en-GB" sz="1350" dirty="0">
                <a:latin typeface="Raleway" panose="020B0503030101060003" pitchFamily="34" charset="0"/>
              </a:rPr>
              <a:t>Why/what is the project</a:t>
            </a:r>
          </a:p>
          <a:p>
            <a:pPr marL="214313" indent="-214313" defTabSz="914400">
              <a:buFont typeface="Arial" panose="020B0604020202020204" pitchFamily="34" charset="0"/>
              <a:buChar char="•"/>
              <a:defRPr/>
            </a:pPr>
            <a:r>
              <a:rPr lang="en-GB" sz="1350" dirty="0">
                <a:latin typeface="Raleway" panose="020B0503030101060003" pitchFamily="34" charset="0"/>
              </a:rPr>
              <a:t>Project charter</a:t>
            </a:r>
          </a:p>
          <a:p>
            <a:pPr marL="214313" indent="-214313" defTabSz="914400">
              <a:buFont typeface="Arial" panose="020B0604020202020204" pitchFamily="34" charset="0"/>
              <a:buChar char="•"/>
              <a:defRPr/>
            </a:pPr>
            <a:r>
              <a:rPr lang="en-GB" sz="1350" dirty="0">
                <a:latin typeface="Raleway" panose="020B0503030101060003" pitchFamily="34" charset="0"/>
              </a:rPr>
              <a:t>Objectives</a:t>
            </a:r>
          </a:p>
          <a:p>
            <a:pPr marL="214313" indent="-214313" defTabSz="914400">
              <a:buFont typeface="Arial" panose="020B0604020202020204" pitchFamily="34" charset="0"/>
              <a:buChar char="•"/>
              <a:defRPr/>
            </a:pPr>
            <a:r>
              <a:rPr lang="en-GB" sz="1350" dirty="0">
                <a:latin typeface="Raleway" panose="020B0503030101060003" pitchFamily="34" charset="0"/>
              </a:rPr>
              <a:t>Team structure</a:t>
            </a:r>
          </a:p>
          <a:p>
            <a:pPr marL="214313" indent="-214313" defTabSz="914400">
              <a:buFont typeface="Arial" panose="020B0604020202020204" pitchFamily="34" charset="0"/>
              <a:buChar char="•"/>
              <a:defRPr/>
            </a:pPr>
            <a:r>
              <a:rPr lang="en-GB" sz="1350" dirty="0">
                <a:latin typeface="Raleway" panose="020B0503030101060003" pitchFamily="34" charset="0"/>
              </a:rPr>
              <a:t>Risks</a:t>
            </a:r>
          </a:p>
          <a:p>
            <a:pPr marL="214313" indent="-214313" defTabSz="914400">
              <a:buFont typeface="Arial" panose="020B0604020202020204" pitchFamily="34" charset="0"/>
              <a:buChar char="•"/>
              <a:defRPr/>
            </a:pPr>
            <a:r>
              <a:rPr lang="en-GB" sz="1350" dirty="0">
                <a:latin typeface="Raleway" panose="020B0503030101060003" pitchFamily="34" charset="0"/>
              </a:rPr>
              <a:t>Stakeholders</a:t>
            </a:r>
          </a:p>
        </p:txBody>
      </p:sp>
      <p:sp>
        <p:nvSpPr>
          <p:cNvPr id="21" name="TextBox 20">
            <a:extLst>
              <a:ext uri="{FF2B5EF4-FFF2-40B4-BE49-F238E27FC236}">
                <a16:creationId xmlns:a16="http://schemas.microsoft.com/office/drawing/2014/main" id="{2643E084-4111-4A23-A55F-E47A96CC40E9}"/>
              </a:ext>
            </a:extLst>
          </p:cNvPr>
          <p:cNvSpPr txBox="1"/>
          <p:nvPr/>
        </p:nvSpPr>
        <p:spPr>
          <a:xfrm>
            <a:off x="3562470" y="4097213"/>
            <a:ext cx="1743075" cy="2169825"/>
          </a:xfrm>
          <a:prstGeom prst="rect">
            <a:avLst/>
          </a:prstGeom>
          <a:noFill/>
        </p:spPr>
        <p:txBody>
          <a:bodyPr wrap="square" rtlCol="0">
            <a:spAutoFit/>
          </a:bodyPr>
          <a:lstStyle/>
          <a:p>
            <a:pPr marL="214313" indent="-214313" defTabSz="914400">
              <a:buFont typeface="Arial" panose="020B0604020202020204" pitchFamily="34" charset="0"/>
              <a:buChar char="•"/>
              <a:defRPr/>
            </a:pPr>
            <a:r>
              <a:rPr lang="en-GB" sz="1350" dirty="0">
                <a:latin typeface="Raleway" panose="020B0503030101060003" pitchFamily="34" charset="0"/>
              </a:rPr>
              <a:t>Scope</a:t>
            </a:r>
          </a:p>
          <a:p>
            <a:pPr marL="214313" indent="-214313" defTabSz="914400">
              <a:buFont typeface="Arial" panose="020B0604020202020204" pitchFamily="34" charset="0"/>
              <a:buChar char="•"/>
              <a:defRPr/>
            </a:pPr>
            <a:r>
              <a:rPr lang="en-GB" sz="1350" dirty="0">
                <a:latin typeface="Raleway" panose="020B0503030101060003" pitchFamily="34" charset="0"/>
              </a:rPr>
              <a:t>Budget/Costs</a:t>
            </a:r>
          </a:p>
          <a:p>
            <a:pPr marL="214313" indent="-214313" defTabSz="914400">
              <a:buFont typeface="Arial" panose="020B0604020202020204" pitchFamily="34" charset="0"/>
              <a:buChar char="•"/>
              <a:defRPr/>
            </a:pPr>
            <a:r>
              <a:rPr lang="en-GB" sz="1350" dirty="0">
                <a:latin typeface="Raleway" panose="020B0503030101060003" pitchFamily="34" charset="0"/>
              </a:rPr>
              <a:t>Work Breakdown Structure</a:t>
            </a:r>
          </a:p>
          <a:p>
            <a:pPr marL="214313" indent="-214313" defTabSz="914400">
              <a:buFont typeface="Arial" panose="020B0604020202020204" pitchFamily="34" charset="0"/>
              <a:buChar char="•"/>
              <a:defRPr/>
            </a:pPr>
            <a:r>
              <a:rPr lang="en-GB" sz="1350" dirty="0">
                <a:latin typeface="Raleway" panose="020B0503030101060003" pitchFamily="34" charset="0"/>
              </a:rPr>
              <a:t>Gantt chart</a:t>
            </a:r>
          </a:p>
          <a:p>
            <a:pPr marL="214313" indent="-214313" defTabSz="914400">
              <a:buFont typeface="Arial" panose="020B0604020202020204" pitchFamily="34" charset="0"/>
              <a:buChar char="•"/>
              <a:defRPr/>
            </a:pPr>
            <a:r>
              <a:rPr lang="en-GB" sz="1350" dirty="0">
                <a:latin typeface="Raleway" panose="020B0503030101060003" pitchFamily="34" charset="0"/>
              </a:rPr>
              <a:t>Communication plan</a:t>
            </a:r>
          </a:p>
          <a:p>
            <a:pPr marL="214313" indent="-214313" defTabSz="914400">
              <a:buFont typeface="Arial" panose="020B0604020202020204" pitchFamily="34" charset="0"/>
              <a:buChar char="•"/>
              <a:defRPr/>
            </a:pPr>
            <a:r>
              <a:rPr lang="en-GB" sz="1350" dirty="0">
                <a:latin typeface="Raleway" panose="020B0503030101060003" pitchFamily="34" charset="0"/>
              </a:rPr>
              <a:t>Risk management</a:t>
            </a:r>
          </a:p>
        </p:txBody>
      </p:sp>
      <p:sp>
        <p:nvSpPr>
          <p:cNvPr id="22" name="TextBox 21">
            <a:extLst>
              <a:ext uri="{FF2B5EF4-FFF2-40B4-BE49-F238E27FC236}">
                <a16:creationId xmlns:a16="http://schemas.microsoft.com/office/drawing/2014/main" id="{235C30EB-8DC6-4FE0-9576-1AE6708C042E}"/>
              </a:ext>
            </a:extLst>
          </p:cNvPr>
          <p:cNvSpPr txBox="1"/>
          <p:nvPr/>
        </p:nvSpPr>
        <p:spPr>
          <a:xfrm>
            <a:off x="5292545" y="4097213"/>
            <a:ext cx="1811684" cy="1546577"/>
          </a:xfrm>
          <a:prstGeom prst="rect">
            <a:avLst/>
          </a:prstGeom>
          <a:noFill/>
        </p:spPr>
        <p:txBody>
          <a:bodyPr wrap="square" rtlCol="0">
            <a:spAutoFit/>
          </a:bodyPr>
          <a:lstStyle/>
          <a:p>
            <a:pPr marL="214313" indent="-214313" defTabSz="914400">
              <a:buFont typeface="Arial" panose="020B0604020202020204" pitchFamily="34" charset="0"/>
              <a:buChar char="•"/>
              <a:defRPr/>
            </a:pPr>
            <a:r>
              <a:rPr lang="en-GB" sz="1350" dirty="0">
                <a:latin typeface="Raleway" panose="020B0503030101060003" pitchFamily="34" charset="0"/>
              </a:rPr>
              <a:t>Direct/manage</a:t>
            </a:r>
          </a:p>
          <a:p>
            <a:pPr marL="214313" indent="-214313" defTabSz="914400">
              <a:buFont typeface="Arial" panose="020B0604020202020204" pitchFamily="34" charset="0"/>
              <a:buChar char="•"/>
              <a:defRPr/>
            </a:pPr>
            <a:r>
              <a:rPr lang="en-GB" sz="1350" dirty="0">
                <a:latin typeface="Raleway" panose="020B0503030101060003" pitchFamily="34" charset="0"/>
              </a:rPr>
              <a:t>Quality management</a:t>
            </a:r>
          </a:p>
          <a:p>
            <a:pPr marL="214313" indent="-214313" defTabSz="914400">
              <a:buFont typeface="Arial" panose="020B0604020202020204" pitchFamily="34" charset="0"/>
              <a:buChar char="•"/>
              <a:defRPr/>
            </a:pPr>
            <a:r>
              <a:rPr lang="en-GB" sz="1350" dirty="0">
                <a:latin typeface="Raleway" panose="020B0503030101060003" pitchFamily="34" charset="0"/>
              </a:rPr>
              <a:t>Team management</a:t>
            </a:r>
          </a:p>
          <a:p>
            <a:pPr marL="214313" indent="-214313" defTabSz="914400">
              <a:buFont typeface="Arial" panose="020B0604020202020204" pitchFamily="34" charset="0"/>
              <a:buChar char="•"/>
              <a:defRPr/>
            </a:pPr>
            <a:r>
              <a:rPr lang="en-GB" sz="1350" dirty="0">
                <a:latin typeface="Raleway" panose="020B0503030101060003" pitchFamily="34" charset="0"/>
              </a:rPr>
              <a:t>Communications</a:t>
            </a:r>
          </a:p>
          <a:p>
            <a:pPr marL="214313" indent="-214313" defTabSz="914400">
              <a:buFont typeface="Arial" panose="020B0604020202020204" pitchFamily="34" charset="0"/>
              <a:buChar char="•"/>
              <a:defRPr/>
            </a:pPr>
            <a:r>
              <a:rPr lang="en-GB" sz="1350" dirty="0">
                <a:latin typeface="Raleway" panose="020B0503030101060003" pitchFamily="34" charset="0"/>
              </a:rPr>
              <a:t>Stakeholders</a:t>
            </a:r>
          </a:p>
        </p:txBody>
      </p:sp>
      <p:sp>
        <p:nvSpPr>
          <p:cNvPr id="23" name="TextBox 22">
            <a:extLst>
              <a:ext uri="{FF2B5EF4-FFF2-40B4-BE49-F238E27FC236}">
                <a16:creationId xmlns:a16="http://schemas.microsoft.com/office/drawing/2014/main" id="{D6E947D0-602A-4B35-A148-20E98E06834A}"/>
              </a:ext>
            </a:extLst>
          </p:cNvPr>
          <p:cNvSpPr txBox="1"/>
          <p:nvPr/>
        </p:nvSpPr>
        <p:spPr>
          <a:xfrm>
            <a:off x="8771911" y="4097213"/>
            <a:ext cx="1631412" cy="507831"/>
          </a:xfrm>
          <a:prstGeom prst="rect">
            <a:avLst/>
          </a:prstGeom>
          <a:noFill/>
        </p:spPr>
        <p:txBody>
          <a:bodyPr wrap="square" rtlCol="0">
            <a:spAutoFit/>
          </a:bodyPr>
          <a:lstStyle/>
          <a:p>
            <a:pPr marL="214313" indent="-214313" defTabSz="914400">
              <a:buFont typeface="Arial" panose="020B0604020202020204" pitchFamily="34" charset="0"/>
              <a:buChar char="•"/>
              <a:defRPr/>
            </a:pPr>
            <a:r>
              <a:rPr lang="en-GB" sz="1350" dirty="0">
                <a:latin typeface="Raleway" panose="020B0503030101060003" pitchFamily="34" charset="0"/>
              </a:rPr>
              <a:t>Lessons learnt</a:t>
            </a:r>
          </a:p>
          <a:p>
            <a:pPr marL="214313" indent="-214313" defTabSz="914400">
              <a:buFont typeface="Arial" panose="020B0604020202020204" pitchFamily="34" charset="0"/>
              <a:buChar char="•"/>
              <a:defRPr/>
            </a:pPr>
            <a:r>
              <a:rPr lang="en-GB" sz="1350" dirty="0">
                <a:latin typeface="Raleway" panose="020B0503030101060003" pitchFamily="34" charset="0"/>
              </a:rPr>
              <a:t>Reporting</a:t>
            </a:r>
          </a:p>
        </p:txBody>
      </p:sp>
      <p:sp>
        <p:nvSpPr>
          <p:cNvPr id="24" name="TextBox 23">
            <a:extLst>
              <a:ext uri="{FF2B5EF4-FFF2-40B4-BE49-F238E27FC236}">
                <a16:creationId xmlns:a16="http://schemas.microsoft.com/office/drawing/2014/main" id="{73EEC49C-AF45-428E-A1CE-890C78407441}"/>
              </a:ext>
            </a:extLst>
          </p:cNvPr>
          <p:cNvSpPr txBox="1"/>
          <p:nvPr/>
        </p:nvSpPr>
        <p:spPr>
          <a:xfrm>
            <a:off x="7144236" y="4097212"/>
            <a:ext cx="1743075" cy="1754326"/>
          </a:xfrm>
          <a:prstGeom prst="rect">
            <a:avLst/>
          </a:prstGeom>
          <a:noFill/>
        </p:spPr>
        <p:txBody>
          <a:bodyPr wrap="square" rtlCol="0">
            <a:spAutoFit/>
          </a:bodyPr>
          <a:lstStyle/>
          <a:p>
            <a:pPr marL="214313" indent="-214313" defTabSz="914400">
              <a:buFont typeface="Arial" panose="020B0604020202020204" pitchFamily="34" charset="0"/>
              <a:buChar char="•"/>
              <a:defRPr/>
            </a:pPr>
            <a:r>
              <a:rPr lang="en-GB" sz="1350" dirty="0">
                <a:latin typeface="Raleway" panose="020B0503030101060003" pitchFamily="34" charset="0"/>
              </a:rPr>
              <a:t>Status/tracking</a:t>
            </a:r>
          </a:p>
          <a:p>
            <a:pPr marL="214313" indent="-214313" defTabSz="914400">
              <a:buFont typeface="Arial" panose="020B0604020202020204" pitchFamily="34" charset="0"/>
              <a:buChar char="•"/>
              <a:defRPr/>
            </a:pPr>
            <a:r>
              <a:rPr lang="en-GB" sz="1350" dirty="0">
                <a:latin typeface="Raleway" panose="020B0503030101060003" pitchFamily="34" charset="0"/>
              </a:rPr>
              <a:t>Project control</a:t>
            </a:r>
          </a:p>
          <a:p>
            <a:pPr marL="214313" indent="-214313" defTabSz="914400">
              <a:buFont typeface="Arial" panose="020B0604020202020204" pitchFamily="34" charset="0"/>
              <a:buChar char="•"/>
              <a:defRPr/>
            </a:pPr>
            <a:r>
              <a:rPr lang="en-GB" sz="1350" dirty="0">
                <a:latin typeface="Raleway" panose="020B0503030101060003" pitchFamily="34" charset="0"/>
              </a:rPr>
              <a:t>Scope, Cost, Schedule Quality and  Resources Control</a:t>
            </a:r>
          </a:p>
          <a:p>
            <a:pPr marL="214313" indent="-214313" defTabSz="914400">
              <a:buFont typeface="Arial" panose="020B0604020202020204" pitchFamily="34" charset="0"/>
              <a:buChar char="•"/>
              <a:defRPr/>
            </a:pPr>
            <a:r>
              <a:rPr lang="en-GB" sz="1350" dirty="0">
                <a:latin typeface="Raleway" panose="020B0503030101060003" pitchFamily="34" charset="0"/>
              </a:rPr>
              <a:t>Risk monitoring</a:t>
            </a:r>
          </a:p>
        </p:txBody>
      </p:sp>
    </p:spTree>
    <p:extLst>
      <p:ext uri="{BB962C8B-B14F-4D97-AF65-F5344CB8AC3E}">
        <p14:creationId xmlns:p14="http://schemas.microsoft.com/office/powerpoint/2010/main" val="132158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17" grpId="0" animBg="1"/>
      <p:bldP spid="18" grpId="0" animBg="1"/>
      <p:bldP spid="20" grpId="0"/>
      <p:bldP spid="21" grpId="0"/>
      <p:bldP spid="22" grpId="0"/>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TT" dirty="0">
                <a:solidFill>
                  <a:schemeClr val="tx2"/>
                </a:solidFill>
              </a:rPr>
              <a:t>Axelos </a:t>
            </a:r>
            <a:r>
              <a:rPr lang="en-TT" sz="4800" dirty="0">
                <a:solidFill>
                  <a:schemeClr val="tx2"/>
                </a:solidFill>
              </a:rPr>
              <a:t>PRINCE 2</a:t>
            </a:r>
            <a:endParaRPr lang="en-TT" dirty="0">
              <a:solidFill>
                <a:schemeClr val="tx2"/>
              </a:solidFill>
            </a:endParaRPr>
          </a:p>
        </p:txBody>
      </p:sp>
      <p:sp>
        <p:nvSpPr>
          <p:cNvPr id="5" name="Subtitle 4"/>
          <p:cNvSpPr>
            <a:spLocks noGrp="1"/>
          </p:cNvSpPr>
          <p:nvPr>
            <p:ph type="subTitle" idx="1"/>
          </p:nvPr>
        </p:nvSpPr>
        <p:spPr/>
        <p:txBody>
          <a:bodyPr>
            <a:normAutofit/>
          </a:bodyPr>
          <a:lstStyle/>
          <a:p>
            <a:r>
              <a:rPr lang="en-TT" sz="3200" dirty="0"/>
              <a:t>Methodology</a:t>
            </a:r>
          </a:p>
        </p:txBody>
      </p:sp>
    </p:spTree>
    <p:extLst>
      <p:ext uri="{BB962C8B-B14F-4D97-AF65-F5344CB8AC3E}">
        <p14:creationId xmlns:p14="http://schemas.microsoft.com/office/powerpoint/2010/main" val="674493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PRINCE 2</a:t>
            </a:r>
          </a:p>
        </p:txBody>
      </p:sp>
      <p:sp>
        <p:nvSpPr>
          <p:cNvPr id="3" name="Content Placeholder 2"/>
          <p:cNvSpPr>
            <a:spLocks noGrp="1"/>
          </p:cNvSpPr>
          <p:nvPr>
            <p:ph idx="1"/>
          </p:nvPr>
        </p:nvSpPr>
        <p:spPr>
          <a:xfrm>
            <a:off x="911424" y="1628800"/>
            <a:ext cx="8229600" cy="4797826"/>
          </a:xfrm>
        </p:spPr>
        <p:txBody>
          <a:bodyPr>
            <a:normAutofit/>
          </a:bodyPr>
          <a:lstStyle/>
          <a:p>
            <a:r>
              <a:rPr lang="en-US" sz="2400" dirty="0" err="1">
                <a:solidFill>
                  <a:srgbClr val="FF0000"/>
                </a:solidFill>
              </a:rPr>
              <a:t>PR</a:t>
            </a:r>
            <a:r>
              <a:rPr lang="en-US" sz="2400" dirty="0" err="1"/>
              <a:t>ojects</a:t>
            </a:r>
            <a:r>
              <a:rPr lang="en-US" sz="2400" dirty="0"/>
              <a:t> </a:t>
            </a:r>
            <a:r>
              <a:rPr lang="en-US" sz="2400" dirty="0">
                <a:solidFill>
                  <a:srgbClr val="FF0000"/>
                </a:solidFill>
              </a:rPr>
              <a:t>IN</a:t>
            </a:r>
            <a:r>
              <a:rPr lang="en-US" sz="2400" dirty="0"/>
              <a:t> </a:t>
            </a:r>
            <a:r>
              <a:rPr lang="en-US" sz="2400" dirty="0">
                <a:solidFill>
                  <a:srgbClr val="FF0000"/>
                </a:solidFill>
              </a:rPr>
              <a:t>C</a:t>
            </a:r>
            <a:r>
              <a:rPr lang="en-US" sz="2400" dirty="0"/>
              <a:t>ontrolled </a:t>
            </a:r>
            <a:r>
              <a:rPr lang="en-US" sz="2400" dirty="0">
                <a:solidFill>
                  <a:srgbClr val="FF0000"/>
                </a:solidFill>
              </a:rPr>
              <a:t>E</a:t>
            </a:r>
            <a:r>
              <a:rPr lang="en-US" sz="2400" dirty="0"/>
              <a:t>nvironments</a:t>
            </a:r>
          </a:p>
          <a:p>
            <a:r>
              <a:rPr lang="en-US" sz="2400" dirty="0"/>
              <a:t>UK </a:t>
            </a:r>
            <a:r>
              <a:rPr lang="en-US" sz="2400" dirty="0" err="1"/>
              <a:t>Gov</a:t>
            </a:r>
            <a:r>
              <a:rPr lang="en-US" sz="2400" dirty="0"/>
              <a:t> standard</a:t>
            </a:r>
          </a:p>
          <a:p>
            <a:r>
              <a:rPr lang="en-US" sz="2400" dirty="0"/>
              <a:t>PRINCE </a:t>
            </a:r>
            <a:r>
              <a:rPr lang="mr-IN" sz="2400" dirty="0"/>
              <a:t>–</a:t>
            </a:r>
            <a:r>
              <a:rPr lang="en-US" sz="2400" dirty="0"/>
              <a:t> 1989 PRINCE 2 </a:t>
            </a:r>
            <a:r>
              <a:rPr lang="mr-IN" sz="2400" dirty="0"/>
              <a:t>–</a:t>
            </a:r>
            <a:r>
              <a:rPr lang="en-US" sz="2400" dirty="0"/>
              <a:t> 1996:</a:t>
            </a:r>
          </a:p>
          <a:p>
            <a:r>
              <a:rPr lang="en-US" sz="2400" b="1" dirty="0">
                <a:solidFill>
                  <a:srgbClr val="FF0000"/>
                </a:solidFill>
              </a:rPr>
              <a:t>Focus on business justification</a:t>
            </a:r>
          </a:p>
          <a:p>
            <a:r>
              <a:rPr lang="en-US" sz="2400" dirty="0"/>
              <a:t>Defined </a:t>
            </a:r>
            <a:r>
              <a:rPr lang="en-US" sz="2400" b="1" dirty="0"/>
              <a:t>organization structure </a:t>
            </a:r>
            <a:r>
              <a:rPr lang="en-US" sz="2400" dirty="0"/>
              <a:t>for the project management team</a:t>
            </a:r>
          </a:p>
          <a:p>
            <a:r>
              <a:rPr lang="en-US" sz="2400" b="1" dirty="0"/>
              <a:t>Product-based planning </a:t>
            </a:r>
            <a:r>
              <a:rPr lang="en-US" sz="2400" dirty="0"/>
              <a:t>approach</a:t>
            </a:r>
          </a:p>
          <a:p>
            <a:r>
              <a:rPr lang="en-US" sz="2400" dirty="0"/>
              <a:t>Emphasis on dividing the project into </a:t>
            </a:r>
            <a:r>
              <a:rPr lang="en-US" sz="2400" b="1" dirty="0"/>
              <a:t>manageable and controllable stages</a:t>
            </a:r>
          </a:p>
          <a:p>
            <a:r>
              <a:rPr lang="en-US" sz="2400" b="1" dirty="0"/>
              <a:t>Flexibility</a:t>
            </a:r>
            <a:r>
              <a:rPr lang="en-US" sz="2400" dirty="0"/>
              <a:t> that can be applied at a level appropriate to the project.</a:t>
            </a:r>
          </a:p>
          <a:p>
            <a:endParaRPr lang="en-TT" sz="2400" dirty="0"/>
          </a:p>
        </p:txBody>
      </p:sp>
    </p:spTree>
    <p:extLst>
      <p:ext uri="{BB962C8B-B14F-4D97-AF65-F5344CB8AC3E}">
        <p14:creationId xmlns:p14="http://schemas.microsoft.com/office/powerpoint/2010/main" val="149119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7E0699-2149-925F-5EC4-686035F8841D}"/>
              </a:ext>
            </a:extLst>
          </p:cNvPr>
          <p:cNvSpPr>
            <a:spLocks noGrp="1"/>
          </p:cNvSpPr>
          <p:nvPr>
            <p:ph type="title"/>
          </p:nvPr>
        </p:nvSpPr>
        <p:spPr/>
        <p:txBody>
          <a:bodyPr/>
          <a:lstStyle/>
          <a:p>
            <a:r>
              <a:rPr lang="en-TT" dirty="0">
                <a:solidFill>
                  <a:schemeClr val="tx2"/>
                </a:solidFill>
              </a:rPr>
              <a:t>PRINCE 2 Principles</a:t>
            </a:r>
            <a:endParaRPr lang="en-TT" dirty="0"/>
          </a:p>
        </p:txBody>
      </p:sp>
      <p:sp>
        <p:nvSpPr>
          <p:cNvPr id="6" name="Content Placeholder 5">
            <a:extLst>
              <a:ext uri="{FF2B5EF4-FFF2-40B4-BE49-F238E27FC236}">
                <a16:creationId xmlns:a16="http://schemas.microsoft.com/office/drawing/2014/main" id="{348B7838-D97A-CB20-84A4-A6136F9A5919}"/>
              </a:ext>
            </a:extLst>
          </p:cNvPr>
          <p:cNvSpPr>
            <a:spLocks noGrp="1"/>
          </p:cNvSpPr>
          <p:nvPr>
            <p:ph sz="half" idx="1"/>
          </p:nvPr>
        </p:nvSpPr>
        <p:spPr>
          <a:xfrm>
            <a:off x="838200" y="1825625"/>
            <a:ext cx="5111552" cy="4351338"/>
          </a:xfrm>
        </p:spPr>
        <p:txBody>
          <a:bodyPr>
            <a:normAutofit fontScale="77500" lnSpcReduction="20000"/>
          </a:bodyPr>
          <a:lstStyle/>
          <a:p>
            <a:r>
              <a:rPr lang="en-US" dirty="0"/>
              <a:t>The principles provide a </a:t>
            </a:r>
            <a:r>
              <a:rPr lang="en-US" b="1" dirty="0">
                <a:solidFill>
                  <a:schemeClr val="tx2"/>
                </a:solidFill>
              </a:rPr>
              <a:t>framework of good practice </a:t>
            </a:r>
            <a:r>
              <a:rPr lang="en-US" dirty="0"/>
              <a:t>for those people involved in a project</a:t>
            </a:r>
          </a:p>
          <a:p>
            <a:endParaRPr lang="en-US" dirty="0"/>
          </a:p>
          <a:p>
            <a:r>
              <a:rPr lang="en-US" dirty="0"/>
              <a:t>Ensuring that the method is not applied in an overly prescriptive way </a:t>
            </a:r>
          </a:p>
          <a:p>
            <a:endParaRPr lang="en-US" dirty="0"/>
          </a:p>
          <a:p>
            <a:r>
              <a:rPr lang="en-US" dirty="0"/>
              <a:t>But applied in a way sufficient to contribute to the success of the project</a:t>
            </a:r>
          </a:p>
          <a:p>
            <a:endParaRPr lang="en-US" dirty="0"/>
          </a:p>
          <a:p>
            <a:r>
              <a:rPr lang="en-US" dirty="0"/>
              <a:t>So what are these principles?</a:t>
            </a:r>
            <a:endParaRPr lang="en-TT" dirty="0"/>
          </a:p>
        </p:txBody>
      </p:sp>
      <p:pic>
        <p:nvPicPr>
          <p:cNvPr id="7" name="Picture 6">
            <a:extLst>
              <a:ext uri="{FF2B5EF4-FFF2-40B4-BE49-F238E27FC236}">
                <a16:creationId xmlns:a16="http://schemas.microsoft.com/office/drawing/2014/main" id="{3B58D34A-6897-17E4-E1F3-9C35CD9377CF}"/>
              </a:ext>
            </a:extLst>
          </p:cNvPr>
          <p:cNvPicPr>
            <a:picLocks noChangeAspect="1"/>
          </p:cNvPicPr>
          <p:nvPr/>
        </p:nvPicPr>
        <p:blipFill>
          <a:blip r:embed="rId2"/>
          <a:stretch>
            <a:fillRect/>
          </a:stretch>
        </p:blipFill>
        <p:spPr>
          <a:xfrm>
            <a:off x="6384032" y="1690690"/>
            <a:ext cx="5111552" cy="4662420"/>
          </a:xfrm>
          <a:prstGeom prst="rect">
            <a:avLst/>
          </a:prstGeom>
        </p:spPr>
      </p:pic>
    </p:spTree>
    <p:extLst>
      <p:ext uri="{BB962C8B-B14F-4D97-AF65-F5344CB8AC3E}">
        <p14:creationId xmlns:p14="http://schemas.microsoft.com/office/powerpoint/2010/main" val="4158459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F1D4C-59A7-4ABF-A51E-02055B058B12}"/>
              </a:ext>
            </a:extLst>
          </p:cNvPr>
          <p:cNvSpPr>
            <a:spLocks noGrp="1"/>
          </p:cNvSpPr>
          <p:nvPr>
            <p:ph type="ctrTitle"/>
          </p:nvPr>
        </p:nvSpPr>
        <p:spPr/>
        <p:txBody>
          <a:bodyPr/>
          <a:lstStyle/>
          <a:p>
            <a:r>
              <a:rPr lang="en-TT" dirty="0"/>
              <a:t>Recap Session 1</a:t>
            </a:r>
          </a:p>
        </p:txBody>
      </p:sp>
      <p:sp>
        <p:nvSpPr>
          <p:cNvPr id="3" name="Subtitle 2">
            <a:extLst>
              <a:ext uri="{FF2B5EF4-FFF2-40B4-BE49-F238E27FC236}">
                <a16:creationId xmlns:a16="http://schemas.microsoft.com/office/drawing/2014/main" id="{1E67C0C1-BF13-4841-BACC-45062A3B3CD3}"/>
              </a:ext>
            </a:extLst>
          </p:cNvPr>
          <p:cNvSpPr>
            <a:spLocks noGrp="1"/>
          </p:cNvSpPr>
          <p:nvPr>
            <p:ph type="subTitle" idx="1"/>
          </p:nvPr>
        </p:nvSpPr>
        <p:spPr/>
        <p:txBody>
          <a:bodyPr/>
          <a:lstStyle/>
          <a:p>
            <a:endParaRPr lang="en-TT" dirty="0"/>
          </a:p>
        </p:txBody>
      </p:sp>
    </p:spTree>
    <p:extLst>
      <p:ext uri="{BB962C8B-B14F-4D97-AF65-F5344CB8AC3E}">
        <p14:creationId xmlns:p14="http://schemas.microsoft.com/office/powerpoint/2010/main" val="3225005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
            <a:ext cx="7886700" cy="1325563"/>
          </a:xfrm>
        </p:spPr>
        <p:txBody>
          <a:bodyPr/>
          <a:lstStyle/>
          <a:p>
            <a:r>
              <a:rPr lang="en-TT" dirty="0">
                <a:solidFill>
                  <a:schemeClr val="tx2"/>
                </a:solidFill>
              </a:rPr>
              <a:t>PRINCE 2 Principles</a:t>
            </a:r>
          </a:p>
        </p:txBody>
      </p:sp>
      <p:pic>
        <p:nvPicPr>
          <p:cNvPr id="8" name="Picture 7">
            <a:extLst>
              <a:ext uri="{FF2B5EF4-FFF2-40B4-BE49-F238E27FC236}">
                <a16:creationId xmlns:a16="http://schemas.microsoft.com/office/drawing/2014/main" id="{7F2E54C8-3FBF-6052-6E7D-DDE0B42BDD0E}"/>
              </a:ext>
            </a:extLst>
          </p:cNvPr>
          <p:cNvPicPr>
            <a:picLocks noChangeAspect="1"/>
          </p:cNvPicPr>
          <p:nvPr/>
        </p:nvPicPr>
        <p:blipFill>
          <a:blip r:embed="rId2"/>
          <a:stretch>
            <a:fillRect/>
          </a:stretch>
        </p:blipFill>
        <p:spPr>
          <a:xfrm>
            <a:off x="2207568" y="980728"/>
            <a:ext cx="7714947" cy="5514526"/>
          </a:xfrm>
          <a:prstGeom prst="rect">
            <a:avLst/>
          </a:prstGeom>
        </p:spPr>
      </p:pic>
      <p:sp>
        <p:nvSpPr>
          <p:cNvPr id="10" name="TextBox 9">
            <a:extLst>
              <a:ext uri="{FF2B5EF4-FFF2-40B4-BE49-F238E27FC236}">
                <a16:creationId xmlns:a16="http://schemas.microsoft.com/office/drawing/2014/main" id="{909E4FEC-F4D9-2DAD-4F0B-CA042061D0F8}"/>
              </a:ext>
            </a:extLst>
          </p:cNvPr>
          <p:cNvSpPr txBox="1"/>
          <p:nvPr/>
        </p:nvSpPr>
        <p:spPr>
          <a:xfrm>
            <a:off x="2207568" y="6381328"/>
            <a:ext cx="4572000" cy="369332"/>
          </a:xfrm>
          <a:prstGeom prst="rect">
            <a:avLst/>
          </a:prstGeom>
          <a:noFill/>
        </p:spPr>
        <p:txBody>
          <a:bodyPr wrap="square">
            <a:spAutoFit/>
          </a:bodyPr>
          <a:lstStyle/>
          <a:p>
            <a:r>
              <a:rPr lang="en-TT" dirty="0"/>
              <a:t>Murray (2011)</a:t>
            </a:r>
          </a:p>
        </p:txBody>
      </p:sp>
    </p:spTree>
    <p:extLst>
      <p:ext uri="{BB962C8B-B14F-4D97-AF65-F5344CB8AC3E}">
        <p14:creationId xmlns:p14="http://schemas.microsoft.com/office/powerpoint/2010/main" val="780914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TT" dirty="0">
                <a:solidFill>
                  <a:schemeClr val="tx2"/>
                </a:solidFill>
              </a:rPr>
              <a:t>PRINCE 2 Themes</a:t>
            </a:r>
            <a:endParaRPr lang="en-TT" sz="3600" dirty="0">
              <a:solidFill>
                <a:schemeClr val="tx2"/>
              </a:solidFill>
            </a:endParaRPr>
          </a:p>
        </p:txBody>
      </p:sp>
      <p:sp>
        <p:nvSpPr>
          <p:cNvPr id="3" name="Content Placeholder 2"/>
          <p:cNvSpPr>
            <a:spLocks noGrp="1"/>
          </p:cNvSpPr>
          <p:nvPr>
            <p:ph sz="half" idx="1"/>
          </p:nvPr>
        </p:nvSpPr>
        <p:spPr>
          <a:xfrm>
            <a:off x="838200" y="1916832"/>
            <a:ext cx="5200650" cy="4351338"/>
          </a:xfrm>
        </p:spPr>
        <p:txBody>
          <a:bodyPr>
            <a:normAutofit/>
          </a:bodyPr>
          <a:lstStyle/>
          <a:p>
            <a:r>
              <a:rPr lang="en-US" sz="2400" dirty="0">
                <a:solidFill>
                  <a:schemeClr val="tx1"/>
                </a:solidFill>
              </a:rPr>
              <a:t>The PRINCE2 themes are those aspects of project management that need to be addressed continually throughout the project lifecycle</a:t>
            </a:r>
          </a:p>
          <a:p>
            <a:r>
              <a:rPr lang="en-US" sz="2400" dirty="0">
                <a:solidFill>
                  <a:schemeClr val="tx1"/>
                </a:solidFill>
              </a:rPr>
              <a:t>They provide guidance on how the process should be performed.</a:t>
            </a:r>
          </a:p>
          <a:p>
            <a:endParaRPr lang="en-TT" sz="2400" dirty="0">
              <a:solidFill>
                <a:schemeClr val="tx1"/>
              </a:solidFill>
            </a:endParaRPr>
          </a:p>
        </p:txBody>
      </p:sp>
      <p:pic>
        <p:nvPicPr>
          <p:cNvPr id="4" name="Picture 3"/>
          <p:cNvPicPr>
            <a:picLocks noChangeAspect="1"/>
          </p:cNvPicPr>
          <p:nvPr/>
        </p:nvPicPr>
        <p:blipFill>
          <a:blip r:embed="rId2"/>
          <a:stretch>
            <a:fillRect/>
          </a:stretch>
        </p:blipFill>
        <p:spPr>
          <a:xfrm>
            <a:off x="6816080" y="1690690"/>
            <a:ext cx="4737685" cy="4120750"/>
          </a:xfrm>
          <a:prstGeom prst="rect">
            <a:avLst/>
          </a:prstGeom>
        </p:spPr>
      </p:pic>
    </p:spTree>
    <p:extLst>
      <p:ext uri="{BB962C8B-B14F-4D97-AF65-F5344CB8AC3E}">
        <p14:creationId xmlns:p14="http://schemas.microsoft.com/office/powerpoint/2010/main" val="814962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E26EA-F1B3-E3AE-7FFF-B5DD752D956D}"/>
              </a:ext>
            </a:extLst>
          </p:cNvPr>
          <p:cNvSpPr>
            <a:spLocks noGrp="1"/>
          </p:cNvSpPr>
          <p:nvPr>
            <p:ph type="title"/>
          </p:nvPr>
        </p:nvSpPr>
        <p:spPr/>
        <p:txBody>
          <a:bodyPr/>
          <a:lstStyle/>
          <a:p>
            <a:r>
              <a:rPr lang="en-TT" dirty="0">
                <a:solidFill>
                  <a:schemeClr val="tx2"/>
                </a:solidFill>
              </a:rPr>
              <a:t>PRINCE 2 Themes</a:t>
            </a:r>
            <a:endParaRPr lang="en-TT" dirty="0"/>
          </a:p>
        </p:txBody>
      </p:sp>
      <p:pic>
        <p:nvPicPr>
          <p:cNvPr id="6" name="Picture 5">
            <a:extLst>
              <a:ext uri="{FF2B5EF4-FFF2-40B4-BE49-F238E27FC236}">
                <a16:creationId xmlns:a16="http://schemas.microsoft.com/office/drawing/2014/main" id="{C86BCD57-2007-A5CE-2CDB-C5193D7048F7}"/>
              </a:ext>
            </a:extLst>
          </p:cNvPr>
          <p:cNvPicPr>
            <a:picLocks noChangeAspect="1"/>
          </p:cNvPicPr>
          <p:nvPr/>
        </p:nvPicPr>
        <p:blipFill>
          <a:blip r:embed="rId2"/>
          <a:stretch>
            <a:fillRect/>
          </a:stretch>
        </p:blipFill>
        <p:spPr>
          <a:xfrm>
            <a:off x="1966913" y="1909762"/>
            <a:ext cx="8258175" cy="3247430"/>
          </a:xfrm>
          <a:prstGeom prst="rect">
            <a:avLst/>
          </a:prstGeom>
        </p:spPr>
      </p:pic>
    </p:spTree>
    <p:extLst>
      <p:ext uri="{BB962C8B-B14F-4D97-AF65-F5344CB8AC3E}">
        <p14:creationId xmlns:p14="http://schemas.microsoft.com/office/powerpoint/2010/main" val="2246194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45AE0-6AC5-D694-35AD-C7CA8CB2286E}"/>
              </a:ext>
            </a:extLst>
          </p:cNvPr>
          <p:cNvSpPr>
            <a:spLocks noGrp="1"/>
          </p:cNvSpPr>
          <p:nvPr>
            <p:ph type="title"/>
          </p:nvPr>
        </p:nvSpPr>
        <p:spPr/>
        <p:txBody>
          <a:bodyPr/>
          <a:lstStyle/>
          <a:p>
            <a:r>
              <a:rPr lang="en-US" sz="3600" dirty="0">
                <a:solidFill>
                  <a:schemeClr val="tx2"/>
                </a:solidFill>
              </a:rPr>
              <a:t>Prince 2 - 7 Processes</a:t>
            </a:r>
            <a:endParaRPr lang="en-TT" dirty="0"/>
          </a:p>
        </p:txBody>
      </p:sp>
      <p:sp>
        <p:nvSpPr>
          <p:cNvPr id="3" name="Content Placeholder 2">
            <a:extLst>
              <a:ext uri="{FF2B5EF4-FFF2-40B4-BE49-F238E27FC236}">
                <a16:creationId xmlns:a16="http://schemas.microsoft.com/office/drawing/2014/main" id="{EE3B389C-7179-5345-AD1C-88DAC1C09713}"/>
              </a:ext>
            </a:extLst>
          </p:cNvPr>
          <p:cNvSpPr>
            <a:spLocks noGrp="1"/>
          </p:cNvSpPr>
          <p:nvPr>
            <p:ph sz="half" idx="1"/>
          </p:nvPr>
        </p:nvSpPr>
        <p:spPr/>
        <p:txBody>
          <a:bodyPr>
            <a:normAutofit/>
          </a:bodyPr>
          <a:lstStyle/>
          <a:p>
            <a:r>
              <a:rPr lang="en-US" dirty="0"/>
              <a:t>PRINCE2 provides a process model for managing a project. </a:t>
            </a:r>
          </a:p>
          <a:p>
            <a:pPr marL="0" indent="0">
              <a:buNone/>
            </a:pPr>
            <a:endParaRPr lang="en-US" dirty="0"/>
          </a:p>
          <a:p>
            <a:r>
              <a:rPr lang="en-US" dirty="0"/>
              <a:t>This consists of a set of activities that are required to:</a:t>
            </a:r>
          </a:p>
          <a:p>
            <a:pPr lvl="1"/>
            <a:r>
              <a:rPr lang="en-US" b="1" dirty="0">
                <a:solidFill>
                  <a:schemeClr val="accent1"/>
                </a:solidFill>
              </a:rPr>
              <a:t>Direct</a:t>
            </a:r>
          </a:p>
          <a:p>
            <a:pPr lvl="1"/>
            <a:r>
              <a:rPr lang="en-US" b="1" dirty="0">
                <a:solidFill>
                  <a:schemeClr val="accent1"/>
                </a:solidFill>
              </a:rPr>
              <a:t>Manage and </a:t>
            </a:r>
          </a:p>
          <a:p>
            <a:pPr lvl="1"/>
            <a:r>
              <a:rPr lang="en-US" b="1" dirty="0">
                <a:solidFill>
                  <a:schemeClr val="accent1"/>
                </a:solidFill>
              </a:rPr>
              <a:t>Deliver a project.</a:t>
            </a:r>
            <a:endParaRPr lang="en-TT" b="1" dirty="0">
              <a:solidFill>
                <a:schemeClr val="accent1"/>
              </a:solidFill>
            </a:endParaRPr>
          </a:p>
        </p:txBody>
      </p:sp>
      <p:sp>
        <p:nvSpPr>
          <p:cNvPr id="4" name="Content Placeholder 3">
            <a:extLst>
              <a:ext uri="{FF2B5EF4-FFF2-40B4-BE49-F238E27FC236}">
                <a16:creationId xmlns:a16="http://schemas.microsoft.com/office/drawing/2014/main" id="{9EF72D31-4095-BF37-07E7-0B56204DF29F}"/>
              </a:ext>
            </a:extLst>
          </p:cNvPr>
          <p:cNvSpPr>
            <a:spLocks noGrp="1"/>
          </p:cNvSpPr>
          <p:nvPr>
            <p:ph sz="half" idx="2"/>
          </p:nvPr>
        </p:nvSpPr>
        <p:spPr/>
        <p:txBody>
          <a:bodyPr>
            <a:normAutofit/>
          </a:bodyPr>
          <a:lstStyle/>
          <a:p>
            <a:r>
              <a:rPr lang="en-US" sz="2000" dirty="0">
                <a:solidFill>
                  <a:srgbClr val="FF0000"/>
                </a:solidFill>
              </a:rPr>
              <a:t>An </a:t>
            </a:r>
            <a:r>
              <a:rPr lang="en-US" sz="2000" dirty="0" err="1">
                <a:solidFill>
                  <a:srgbClr val="FF0000"/>
                </a:solidFill>
              </a:rPr>
              <a:t>organised</a:t>
            </a:r>
            <a:r>
              <a:rPr lang="en-US" sz="2000" dirty="0">
                <a:solidFill>
                  <a:srgbClr val="FF0000"/>
                </a:solidFill>
              </a:rPr>
              <a:t> and controlled start</a:t>
            </a:r>
            <a:r>
              <a:rPr lang="en-US" sz="2000" dirty="0"/>
              <a:t>, i.e. </a:t>
            </a:r>
            <a:r>
              <a:rPr lang="en-US" sz="2000" dirty="0" err="1"/>
              <a:t>organise</a:t>
            </a:r>
            <a:r>
              <a:rPr lang="en-US" sz="2000" dirty="0"/>
              <a:t> and plan before leaping in.</a:t>
            </a:r>
          </a:p>
          <a:p>
            <a:endParaRPr lang="en-US" sz="2000" dirty="0"/>
          </a:p>
          <a:p>
            <a:r>
              <a:rPr lang="en-US" sz="2000" dirty="0">
                <a:solidFill>
                  <a:srgbClr val="FF0000"/>
                </a:solidFill>
              </a:rPr>
              <a:t>An </a:t>
            </a:r>
            <a:r>
              <a:rPr lang="en-US" sz="2000" dirty="0" err="1">
                <a:solidFill>
                  <a:srgbClr val="FF0000"/>
                </a:solidFill>
              </a:rPr>
              <a:t>organised</a:t>
            </a:r>
            <a:r>
              <a:rPr lang="en-US" sz="2000" dirty="0">
                <a:solidFill>
                  <a:srgbClr val="FF0000"/>
                </a:solidFill>
              </a:rPr>
              <a:t> and controlled middle</a:t>
            </a:r>
            <a:r>
              <a:rPr lang="en-US" sz="2000" dirty="0"/>
              <a:t>, i.e. keeping projects </a:t>
            </a:r>
            <a:r>
              <a:rPr lang="en-US" sz="2000" dirty="0" err="1"/>
              <a:t>organised</a:t>
            </a:r>
            <a:r>
              <a:rPr lang="en-US" sz="2000" dirty="0"/>
              <a:t> and controlled.</a:t>
            </a:r>
          </a:p>
          <a:p>
            <a:endParaRPr lang="en-US" sz="2000" dirty="0"/>
          </a:p>
          <a:p>
            <a:r>
              <a:rPr lang="en-US" sz="2000" dirty="0">
                <a:solidFill>
                  <a:srgbClr val="FF0000"/>
                </a:solidFill>
              </a:rPr>
              <a:t>An </a:t>
            </a:r>
            <a:r>
              <a:rPr lang="en-US" sz="2000" dirty="0" err="1">
                <a:solidFill>
                  <a:srgbClr val="FF0000"/>
                </a:solidFill>
              </a:rPr>
              <a:t>organised</a:t>
            </a:r>
            <a:r>
              <a:rPr lang="en-US" sz="2000" dirty="0">
                <a:solidFill>
                  <a:srgbClr val="FF0000"/>
                </a:solidFill>
              </a:rPr>
              <a:t> and controlled end</a:t>
            </a:r>
            <a:r>
              <a:rPr lang="en-US" sz="2000" dirty="0"/>
              <a:t>, i.e. when you've got what you want and the project has finished, tidy up the loose ends</a:t>
            </a:r>
          </a:p>
          <a:p>
            <a:endParaRPr lang="en-TT" sz="1800" dirty="0"/>
          </a:p>
        </p:txBody>
      </p:sp>
    </p:spTree>
    <p:extLst>
      <p:ext uri="{BB962C8B-B14F-4D97-AF65-F5344CB8AC3E}">
        <p14:creationId xmlns:p14="http://schemas.microsoft.com/office/powerpoint/2010/main" val="988892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3E57-5617-42A7-92FD-13B8059E7BE8}"/>
              </a:ext>
            </a:extLst>
          </p:cNvPr>
          <p:cNvSpPr>
            <a:spLocks noGrp="1"/>
          </p:cNvSpPr>
          <p:nvPr>
            <p:ph type="title"/>
          </p:nvPr>
        </p:nvSpPr>
        <p:spPr>
          <a:xfrm>
            <a:off x="2302710" y="380531"/>
            <a:ext cx="6961643" cy="749001"/>
          </a:xfrm>
        </p:spPr>
        <p:txBody>
          <a:bodyPr>
            <a:noAutofit/>
          </a:bodyPr>
          <a:lstStyle/>
          <a:p>
            <a:r>
              <a:rPr lang="en-US" sz="3200" dirty="0">
                <a:solidFill>
                  <a:schemeClr val="tx2"/>
                </a:solidFill>
              </a:rPr>
              <a:t>Prince 2 - 7 Processes</a:t>
            </a:r>
          </a:p>
        </p:txBody>
      </p:sp>
      <p:sp>
        <p:nvSpPr>
          <p:cNvPr id="6" name="Content Placeholder 2">
            <a:extLst>
              <a:ext uri="{FF2B5EF4-FFF2-40B4-BE49-F238E27FC236}">
                <a16:creationId xmlns:a16="http://schemas.microsoft.com/office/drawing/2014/main" id="{319E3725-B283-7990-2289-D3915C71A5B4}"/>
              </a:ext>
            </a:extLst>
          </p:cNvPr>
          <p:cNvSpPr>
            <a:spLocks noGrp="1"/>
          </p:cNvSpPr>
          <p:nvPr>
            <p:ph idx="1"/>
          </p:nvPr>
        </p:nvSpPr>
        <p:spPr>
          <a:xfrm>
            <a:off x="937321" y="1417562"/>
            <a:ext cx="4038600" cy="1684783"/>
          </a:xfrm>
        </p:spPr>
        <p:txBody>
          <a:bodyPr>
            <a:normAutofit lnSpcReduction="10000"/>
          </a:bodyPr>
          <a:lstStyle/>
          <a:p>
            <a:r>
              <a:rPr lang="en-US" sz="2400" dirty="0">
                <a:solidFill>
                  <a:schemeClr val="tx1"/>
                </a:solidFill>
              </a:rPr>
              <a:t>Starting up a project</a:t>
            </a:r>
          </a:p>
          <a:p>
            <a:r>
              <a:rPr lang="en-US" sz="2400" dirty="0">
                <a:solidFill>
                  <a:schemeClr val="tx1"/>
                </a:solidFill>
              </a:rPr>
              <a:t>Directing a project</a:t>
            </a:r>
          </a:p>
          <a:p>
            <a:r>
              <a:rPr lang="en-US" sz="2400" dirty="0">
                <a:solidFill>
                  <a:schemeClr val="tx1"/>
                </a:solidFill>
              </a:rPr>
              <a:t>Initiating a project</a:t>
            </a:r>
          </a:p>
          <a:p>
            <a:r>
              <a:rPr lang="en-US" sz="2400" dirty="0">
                <a:solidFill>
                  <a:schemeClr val="tx1"/>
                </a:solidFill>
              </a:rPr>
              <a:t>Controlling a stage</a:t>
            </a:r>
          </a:p>
          <a:p>
            <a:endParaRPr lang="en-US" sz="2400" dirty="0">
              <a:solidFill>
                <a:schemeClr val="tx1"/>
              </a:solidFill>
            </a:endParaRPr>
          </a:p>
        </p:txBody>
      </p:sp>
      <p:graphicFrame>
        <p:nvGraphicFramePr>
          <p:cNvPr id="18" name="Table 24">
            <a:extLst>
              <a:ext uri="{FF2B5EF4-FFF2-40B4-BE49-F238E27FC236}">
                <a16:creationId xmlns:a16="http://schemas.microsoft.com/office/drawing/2014/main" id="{D5573887-7B53-4BA7-8B2A-6471C9CB1A61}"/>
              </a:ext>
            </a:extLst>
          </p:cNvPr>
          <p:cNvGraphicFramePr>
            <a:graphicFrameLocks/>
          </p:cNvGraphicFramePr>
          <p:nvPr/>
        </p:nvGraphicFramePr>
        <p:xfrm>
          <a:off x="3575721" y="4257355"/>
          <a:ext cx="6057763" cy="2123975"/>
        </p:xfrm>
        <a:graphic>
          <a:graphicData uri="http://schemas.openxmlformats.org/drawingml/2006/table">
            <a:tbl>
              <a:tblPr firstRow="1" bandRow="1">
                <a:tableStyleId>{5940675A-B579-460E-94D1-54222C63F5DA}</a:tableStyleId>
              </a:tblPr>
              <a:tblGrid>
                <a:gridCol w="933230">
                  <a:extLst>
                    <a:ext uri="{9D8B030D-6E8A-4147-A177-3AD203B41FA5}">
                      <a16:colId xmlns:a16="http://schemas.microsoft.com/office/drawing/2014/main" val="4010104841"/>
                    </a:ext>
                  </a:extLst>
                </a:gridCol>
                <a:gridCol w="695924">
                  <a:extLst>
                    <a:ext uri="{9D8B030D-6E8A-4147-A177-3AD203B41FA5}">
                      <a16:colId xmlns:a16="http://schemas.microsoft.com/office/drawing/2014/main" val="4206415936"/>
                    </a:ext>
                  </a:extLst>
                </a:gridCol>
                <a:gridCol w="1184797">
                  <a:extLst>
                    <a:ext uri="{9D8B030D-6E8A-4147-A177-3AD203B41FA5}">
                      <a16:colId xmlns:a16="http://schemas.microsoft.com/office/drawing/2014/main" val="3213868258"/>
                    </a:ext>
                  </a:extLst>
                </a:gridCol>
                <a:gridCol w="1794449">
                  <a:extLst>
                    <a:ext uri="{9D8B030D-6E8A-4147-A177-3AD203B41FA5}">
                      <a16:colId xmlns:a16="http://schemas.microsoft.com/office/drawing/2014/main" val="597774800"/>
                    </a:ext>
                  </a:extLst>
                </a:gridCol>
                <a:gridCol w="1449363">
                  <a:extLst>
                    <a:ext uri="{9D8B030D-6E8A-4147-A177-3AD203B41FA5}">
                      <a16:colId xmlns:a16="http://schemas.microsoft.com/office/drawing/2014/main" val="3178112110"/>
                    </a:ext>
                  </a:extLst>
                </a:gridCol>
              </a:tblGrid>
              <a:tr h="379928">
                <a:tc>
                  <a:txBody>
                    <a:bodyPr/>
                    <a:lstStyle/>
                    <a:p>
                      <a:r>
                        <a:rPr lang="en-GB" sz="900" b="1" dirty="0">
                          <a:latin typeface="Raleway" panose="020B0503030101060003" pitchFamily="34" charset="0"/>
                        </a:rPr>
                        <a:t>Directing</a:t>
                      </a:r>
                    </a:p>
                  </a:txBody>
                  <a:tcPr marL="68580" marR="68580" marT="34290" marB="34290"/>
                </a:tc>
                <a:tc>
                  <a:txBody>
                    <a:bodyPr/>
                    <a:lstStyle/>
                    <a:p>
                      <a:endParaRPr lang="en-GB" sz="900" dirty="0">
                        <a:latin typeface="Raleway" panose="020B0503030101060003" pitchFamily="34" charset="0"/>
                      </a:endParaRPr>
                    </a:p>
                  </a:txBody>
                  <a:tcPr marL="68580" marR="68580" marT="34290" marB="34290"/>
                </a:tc>
                <a:tc>
                  <a:txBody>
                    <a:bodyPr/>
                    <a:lstStyle/>
                    <a:p>
                      <a:endParaRPr lang="en-GB" sz="900">
                        <a:latin typeface="Raleway" panose="020B0503030101060003" pitchFamily="34" charset="0"/>
                      </a:endParaRPr>
                    </a:p>
                  </a:txBody>
                  <a:tcPr marL="68580" marR="68580" marT="34290" marB="34290"/>
                </a:tc>
                <a:tc>
                  <a:txBody>
                    <a:bodyPr/>
                    <a:lstStyle/>
                    <a:p>
                      <a:endParaRPr lang="en-GB" sz="900" dirty="0">
                        <a:latin typeface="Raleway" panose="020B0503030101060003" pitchFamily="34" charset="0"/>
                      </a:endParaRPr>
                    </a:p>
                  </a:txBody>
                  <a:tcPr marL="68580" marR="68580" marT="34290" marB="34290"/>
                </a:tc>
                <a:tc>
                  <a:txBody>
                    <a:bodyPr/>
                    <a:lstStyle/>
                    <a:p>
                      <a:endParaRPr lang="en-GB" sz="900" dirty="0">
                        <a:latin typeface="Raleway" panose="020B0503030101060003" pitchFamily="34" charset="0"/>
                      </a:endParaRPr>
                    </a:p>
                  </a:txBody>
                  <a:tcPr marL="68580" marR="68580" marT="34290" marB="34290"/>
                </a:tc>
                <a:extLst>
                  <a:ext uri="{0D108BD9-81ED-4DB2-BD59-A6C34878D82A}">
                    <a16:rowId xmlns:a16="http://schemas.microsoft.com/office/drawing/2014/main" val="2482949646"/>
                  </a:ext>
                </a:extLst>
              </a:tr>
              <a:tr h="1075873">
                <a:tc>
                  <a:txBody>
                    <a:bodyPr/>
                    <a:lstStyle/>
                    <a:p>
                      <a:r>
                        <a:rPr lang="en-GB" sz="1700" b="1" dirty="0">
                          <a:latin typeface="Raleway" panose="020B0503030101060003" pitchFamily="34" charset="0"/>
                        </a:rPr>
                        <a:t> </a:t>
                      </a:r>
                    </a:p>
                    <a:p>
                      <a:r>
                        <a:rPr lang="en-GB" sz="900" b="1" dirty="0">
                          <a:latin typeface="Raleway" panose="020B0503030101060003" pitchFamily="34" charset="0"/>
                        </a:rPr>
                        <a:t>Managing</a:t>
                      </a:r>
                    </a:p>
                    <a:p>
                      <a:r>
                        <a:rPr lang="en-GB" sz="1700" b="1" dirty="0">
                          <a:latin typeface="Raleway" panose="020B0503030101060003" pitchFamily="34" charset="0"/>
                        </a:rPr>
                        <a:t> </a:t>
                      </a:r>
                    </a:p>
                  </a:txBody>
                  <a:tcPr marL="68580" marR="68580" marT="34290" marB="34290"/>
                </a:tc>
                <a:tc>
                  <a:txBody>
                    <a:bodyPr/>
                    <a:lstStyle/>
                    <a:p>
                      <a:endParaRPr lang="en-GB" sz="900" dirty="0">
                        <a:latin typeface="Raleway" panose="020B0503030101060003" pitchFamily="34" charset="0"/>
                      </a:endParaRPr>
                    </a:p>
                  </a:txBody>
                  <a:tcPr marL="68580" marR="68580" marT="34290" marB="34290"/>
                </a:tc>
                <a:tc>
                  <a:txBody>
                    <a:bodyPr/>
                    <a:lstStyle/>
                    <a:p>
                      <a:endParaRPr lang="en-GB" sz="900" dirty="0">
                        <a:latin typeface="Raleway" panose="020B0503030101060003" pitchFamily="34" charset="0"/>
                      </a:endParaRPr>
                    </a:p>
                  </a:txBody>
                  <a:tcPr marL="68580" marR="68580" marT="34290" marB="34290"/>
                </a:tc>
                <a:tc>
                  <a:txBody>
                    <a:bodyPr/>
                    <a:lstStyle/>
                    <a:p>
                      <a:endParaRPr lang="en-GB" sz="900" dirty="0">
                        <a:latin typeface="Raleway" panose="020B0503030101060003" pitchFamily="34" charset="0"/>
                      </a:endParaRPr>
                    </a:p>
                  </a:txBody>
                  <a:tcPr marL="68580" marR="68580" marT="34290" marB="34290"/>
                </a:tc>
                <a:tc>
                  <a:txBody>
                    <a:bodyPr/>
                    <a:lstStyle/>
                    <a:p>
                      <a:endParaRPr lang="en-GB" sz="900" dirty="0">
                        <a:latin typeface="Raleway" panose="020B0503030101060003" pitchFamily="34" charset="0"/>
                      </a:endParaRPr>
                    </a:p>
                  </a:txBody>
                  <a:tcPr marL="68580" marR="68580" marT="34290" marB="34290"/>
                </a:tc>
                <a:extLst>
                  <a:ext uri="{0D108BD9-81ED-4DB2-BD59-A6C34878D82A}">
                    <a16:rowId xmlns:a16="http://schemas.microsoft.com/office/drawing/2014/main" val="3376444351"/>
                  </a:ext>
                </a:extLst>
              </a:tr>
              <a:tr h="668174">
                <a:tc>
                  <a:txBody>
                    <a:bodyPr/>
                    <a:lstStyle/>
                    <a:p>
                      <a:pPr>
                        <a:spcBef>
                          <a:spcPts val="0"/>
                        </a:spcBef>
                        <a:spcAft>
                          <a:spcPts val="0"/>
                        </a:spcAft>
                      </a:pPr>
                      <a:r>
                        <a:rPr lang="en-GB" sz="800" b="1" dirty="0">
                          <a:latin typeface="Raleway" panose="020B0503030101060003" pitchFamily="34" charset="0"/>
                        </a:rPr>
                        <a:t> </a:t>
                      </a:r>
                    </a:p>
                    <a:p>
                      <a:pPr>
                        <a:spcBef>
                          <a:spcPts val="0"/>
                        </a:spcBef>
                        <a:spcAft>
                          <a:spcPts val="0"/>
                        </a:spcAft>
                      </a:pPr>
                      <a:r>
                        <a:rPr lang="en-GB" sz="900" b="1" dirty="0">
                          <a:latin typeface="Raleway" panose="020B0503030101060003" pitchFamily="34" charset="0"/>
                        </a:rPr>
                        <a:t>Delivering</a:t>
                      </a:r>
                      <a:endParaRPr lang="en-GB" sz="800" b="1" dirty="0">
                        <a:latin typeface="Raleway" panose="020B0503030101060003" pitchFamily="34" charset="0"/>
                      </a:endParaRPr>
                    </a:p>
                    <a:p>
                      <a:pPr>
                        <a:spcBef>
                          <a:spcPts val="0"/>
                        </a:spcBef>
                        <a:spcAft>
                          <a:spcPts val="0"/>
                        </a:spcAft>
                      </a:pPr>
                      <a:r>
                        <a:rPr lang="en-GB" sz="800" b="1" dirty="0">
                          <a:latin typeface="Raleway" panose="020B0503030101060003" pitchFamily="34" charset="0"/>
                        </a:rPr>
                        <a:t> </a:t>
                      </a:r>
                    </a:p>
                  </a:txBody>
                  <a:tcPr marL="68580" marR="68580" marT="34290" marB="34290"/>
                </a:tc>
                <a:tc>
                  <a:txBody>
                    <a:bodyPr/>
                    <a:lstStyle/>
                    <a:p>
                      <a:endParaRPr lang="en-GB" sz="900" dirty="0">
                        <a:latin typeface="Raleway" panose="020B0503030101060003" pitchFamily="34" charset="0"/>
                      </a:endParaRPr>
                    </a:p>
                  </a:txBody>
                  <a:tcPr marL="68580" marR="68580" marT="34290" marB="34290"/>
                </a:tc>
                <a:tc>
                  <a:txBody>
                    <a:bodyPr/>
                    <a:lstStyle/>
                    <a:p>
                      <a:endParaRPr lang="en-GB" sz="900">
                        <a:latin typeface="Raleway" panose="020B0503030101060003" pitchFamily="34" charset="0"/>
                      </a:endParaRPr>
                    </a:p>
                  </a:txBody>
                  <a:tcPr marL="68580" marR="68580" marT="34290" marB="34290"/>
                </a:tc>
                <a:tc>
                  <a:txBody>
                    <a:bodyPr/>
                    <a:lstStyle/>
                    <a:p>
                      <a:endParaRPr lang="en-GB" sz="900" dirty="0">
                        <a:latin typeface="Raleway" panose="020B0503030101060003" pitchFamily="34" charset="0"/>
                      </a:endParaRPr>
                    </a:p>
                  </a:txBody>
                  <a:tcPr marL="68580" marR="68580" marT="34290" marB="34290"/>
                </a:tc>
                <a:tc>
                  <a:txBody>
                    <a:bodyPr/>
                    <a:lstStyle/>
                    <a:p>
                      <a:endParaRPr lang="en-GB" sz="900" dirty="0">
                        <a:latin typeface="Raleway" panose="020B0503030101060003" pitchFamily="34" charset="0"/>
                      </a:endParaRPr>
                    </a:p>
                  </a:txBody>
                  <a:tcPr marL="68580" marR="68580" marT="34290" marB="34290"/>
                </a:tc>
                <a:extLst>
                  <a:ext uri="{0D108BD9-81ED-4DB2-BD59-A6C34878D82A}">
                    <a16:rowId xmlns:a16="http://schemas.microsoft.com/office/drawing/2014/main" val="2590122160"/>
                  </a:ext>
                </a:extLst>
              </a:tr>
            </a:tbl>
          </a:graphicData>
        </a:graphic>
      </p:graphicFrame>
      <p:sp>
        <p:nvSpPr>
          <p:cNvPr id="22" name="Arrow: Pentagon 21">
            <a:extLst>
              <a:ext uri="{FF2B5EF4-FFF2-40B4-BE49-F238E27FC236}">
                <a16:creationId xmlns:a16="http://schemas.microsoft.com/office/drawing/2014/main" id="{0E7D1D12-5A03-4BCF-A8E6-B5ADC3D4C7D0}"/>
              </a:ext>
            </a:extLst>
          </p:cNvPr>
          <p:cNvSpPr/>
          <p:nvPr/>
        </p:nvSpPr>
        <p:spPr>
          <a:xfrm>
            <a:off x="4611968" y="3755655"/>
            <a:ext cx="663506" cy="338559"/>
          </a:xfrm>
          <a:prstGeom prst="homePlate">
            <a:avLst/>
          </a:prstGeom>
          <a:solidFill>
            <a:srgbClr val="DDDDDD"/>
          </a:solidFill>
          <a:ln w="28575">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GB" sz="900" b="1" dirty="0">
                <a:latin typeface="Raleway" panose="020B0503030101060003" pitchFamily="34" charset="0"/>
              </a:rPr>
              <a:t>Pre-project</a:t>
            </a:r>
          </a:p>
        </p:txBody>
      </p:sp>
      <p:sp>
        <p:nvSpPr>
          <p:cNvPr id="23" name="Arrow: Chevron 22">
            <a:extLst>
              <a:ext uri="{FF2B5EF4-FFF2-40B4-BE49-F238E27FC236}">
                <a16:creationId xmlns:a16="http://schemas.microsoft.com/office/drawing/2014/main" id="{B8AEA0C9-6434-4618-92DA-55714F8B4C54}"/>
              </a:ext>
            </a:extLst>
          </p:cNvPr>
          <p:cNvSpPr/>
          <p:nvPr/>
        </p:nvSpPr>
        <p:spPr>
          <a:xfrm>
            <a:off x="5397795" y="3764487"/>
            <a:ext cx="1006999" cy="338559"/>
          </a:xfrm>
          <a:prstGeom prst="chevron">
            <a:avLst/>
          </a:prstGeom>
          <a:solidFill>
            <a:srgbClr val="DDDDDD"/>
          </a:solidFill>
          <a:ln w="28575">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GB" sz="900" b="1" dirty="0">
                <a:latin typeface="Raleway" panose="020B0503030101060003" pitchFamily="34" charset="0"/>
              </a:rPr>
              <a:t>Initiation stage</a:t>
            </a:r>
          </a:p>
        </p:txBody>
      </p:sp>
      <p:sp>
        <p:nvSpPr>
          <p:cNvPr id="24" name="Arrow: Chevron 23">
            <a:extLst>
              <a:ext uri="{FF2B5EF4-FFF2-40B4-BE49-F238E27FC236}">
                <a16:creationId xmlns:a16="http://schemas.microsoft.com/office/drawing/2014/main" id="{DD3B321A-6AB3-42A5-8378-E0AD4E307A04}"/>
              </a:ext>
            </a:extLst>
          </p:cNvPr>
          <p:cNvSpPr/>
          <p:nvPr/>
        </p:nvSpPr>
        <p:spPr>
          <a:xfrm>
            <a:off x="6587470" y="3764487"/>
            <a:ext cx="1459116" cy="338559"/>
          </a:xfrm>
          <a:prstGeom prst="chevron">
            <a:avLst/>
          </a:prstGeom>
          <a:solidFill>
            <a:srgbClr val="DDDDDD"/>
          </a:solidFill>
          <a:ln w="28575">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GB" sz="900" b="1" dirty="0">
                <a:latin typeface="Raleway" panose="020B0503030101060003" pitchFamily="34" charset="0"/>
              </a:rPr>
              <a:t>Subsequent delivery stage(s)</a:t>
            </a:r>
          </a:p>
        </p:txBody>
      </p:sp>
      <p:sp>
        <p:nvSpPr>
          <p:cNvPr id="25" name="Arrow: Chevron 24">
            <a:extLst>
              <a:ext uri="{FF2B5EF4-FFF2-40B4-BE49-F238E27FC236}">
                <a16:creationId xmlns:a16="http://schemas.microsoft.com/office/drawing/2014/main" id="{A599E94A-D1BB-444A-9F69-237CE97C335F}"/>
              </a:ext>
            </a:extLst>
          </p:cNvPr>
          <p:cNvSpPr/>
          <p:nvPr/>
        </p:nvSpPr>
        <p:spPr>
          <a:xfrm>
            <a:off x="8250359" y="3782648"/>
            <a:ext cx="1232636" cy="338559"/>
          </a:xfrm>
          <a:prstGeom prst="chevron">
            <a:avLst/>
          </a:prstGeom>
          <a:solidFill>
            <a:srgbClr val="DDDDDD"/>
          </a:solidFill>
          <a:ln w="28575">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GB" sz="900" b="1" dirty="0">
                <a:latin typeface="Raleway" panose="020B0503030101060003" pitchFamily="34" charset="0"/>
              </a:rPr>
              <a:t>Final delivery stage</a:t>
            </a:r>
          </a:p>
        </p:txBody>
      </p:sp>
      <p:sp>
        <p:nvSpPr>
          <p:cNvPr id="26" name="Rectangle: Rounded Corners 25">
            <a:extLst>
              <a:ext uri="{FF2B5EF4-FFF2-40B4-BE49-F238E27FC236}">
                <a16:creationId xmlns:a16="http://schemas.microsoft.com/office/drawing/2014/main" id="{6D8E148D-21F5-4452-8B2C-740204599C54}"/>
              </a:ext>
            </a:extLst>
          </p:cNvPr>
          <p:cNvSpPr/>
          <p:nvPr/>
        </p:nvSpPr>
        <p:spPr>
          <a:xfrm>
            <a:off x="5275475" y="4279953"/>
            <a:ext cx="4356597" cy="257603"/>
          </a:xfrm>
          <a:prstGeom prst="roundRect">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latin typeface="Raleway" panose="020B0503030101060003" pitchFamily="34" charset="0"/>
              </a:rPr>
              <a:t>Directing a Project</a:t>
            </a:r>
          </a:p>
        </p:txBody>
      </p:sp>
      <p:sp>
        <p:nvSpPr>
          <p:cNvPr id="27" name="Rectangle: Rounded Corners 26">
            <a:extLst>
              <a:ext uri="{FF2B5EF4-FFF2-40B4-BE49-F238E27FC236}">
                <a16:creationId xmlns:a16="http://schemas.microsoft.com/office/drawing/2014/main" id="{FBD7A61D-9FFC-4744-8619-797A9D510B1B}"/>
              </a:ext>
            </a:extLst>
          </p:cNvPr>
          <p:cNvSpPr/>
          <p:nvPr/>
        </p:nvSpPr>
        <p:spPr>
          <a:xfrm>
            <a:off x="8619955" y="4725004"/>
            <a:ext cx="739980" cy="344231"/>
          </a:xfrm>
          <a:prstGeom prst="roundRect">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GB" sz="900" b="1" dirty="0">
                <a:solidFill>
                  <a:srgbClr val="FFFFFF"/>
                </a:solidFill>
                <a:latin typeface="Raleway" panose="020B0503030101060003" pitchFamily="34" charset="0"/>
              </a:rPr>
              <a:t>Closing a Project</a:t>
            </a:r>
          </a:p>
        </p:txBody>
      </p:sp>
      <p:sp>
        <p:nvSpPr>
          <p:cNvPr id="28" name="Rectangle: Rounded Corners 27">
            <a:extLst>
              <a:ext uri="{FF2B5EF4-FFF2-40B4-BE49-F238E27FC236}">
                <a16:creationId xmlns:a16="http://schemas.microsoft.com/office/drawing/2014/main" id="{BCD6412D-1739-4CF1-A258-7F2EAD8DC334}"/>
              </a:ext>
            </a:extLst>
          </p:cNvPr>
          <p:cNvSpPr/>
          <p:nvPr/>
        </p:nvSpPr>
        <p:spPr>
          <a:xfrm>
            <a:off x="4528514" y="4493836"/>
            <a:ext cx="655206" cy="340340"/>
          </a:xfrm>
          <a:prstGeom prst="roundRect">
            <a:avLst/>
          </a:prstGeom>
          <a:solidFill>
            <a:srgbClr val="FFFF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60000"/>
              </a:lnSpc>
            </a:pPr>
            <a:r>
              <a:rPr lang="en-GB" sz="900" b="1" dirty="0">
                <a:solidFill>
                  <a:schemeClr val="accent1"/>
                </a:solidFill>
                <a:latin typeface="Raleway" panose="020B0503030101060003" pitchFamily="34" charset="0"/>
              </a:rPr>
              <a:t>Starting up a Project</a:t>
            </a:r>
          </a:p>
        </p:txBody>
      </p:sp>
      <p:sp>
        <p:nvSpPr>
          <p:cNvPr id="29" name="Rectangle: Rounded Corners 28">
            <a:extLst>
              <a:ext uri="{FF2B5EF4-FFF2-40B4-BE49-F238E27FC236}">
                <a16:creationId xmlns:a16="http://schemas.microsoft.com/office/drawing/2014/main" id="{1C6C08C1-E37F-4D95-BABF-ACBE49EE2EF4}"/>
              </a:ext>
            </a:extLst>
          </p:cNvPr>
          <p:cNvSpPr/>
          <p:nvPr/>
        </p:nvSpPr>
        <p:spPr>
          <a:xfrm>
            <a:off x="5183721" y="5142018"/>
            <a:ext cx="1181587" cy="445725"/>
          </a:xfrm>
          <a:prstGeom prst="roundRect">
            <a:avLst/>
          </a:prstGeom>
          <a:solidFill>
            <a:srgbClr val="FFFF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GB" sz="900" b="1" dirty="0">
                <a:solidFill>
                  <a:schemeClr val="accent1"/>
                </a:solidFill>
                <a:latin typeface="Raleway" panose="020B0503030101060003" pitchFamily="34" charset="0"/>
              </a:rPr>
              <a:t>Initiating a Project</a:t>
            </a:r>
          </a:p>
        </p:txBody>
      </p:sp>
      <p:sp>
        <p:nvSpPr>
          <p:cNvPr id="30" name="Rectangle: Rounded Corners 29">
            <a:extLst>
              <a:ext uri="{FF2B5EF4-FFF2-40B4-BE49-F238E27FC236}">
                <a16:creationId xmlns:a16="http://schemas.microsoft.com/office/drawing/2014/main" id="{52EEE146-C1EF-4772-A4DA-BE65D94FC9A8}"/>
              </a:ext>
            </a:extLst>
          </p:cNvPr>
          <p:cNvSpPr/>
          <p:nvPr/>
        </p:nvSpPr>
        <p:spPr>
          <a:xfrm>
            <a:off x="6604601" y="5219837"/>
            <a:ext cx="1274004" cy="290089"/>
          </a:xfrm>
          <a:prstGeom prst="roundRect">
            <a:avLst/>
          </a:prstGeom>
          <a:solidFill>
            <a:schemeClr val="accent4">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60000"/>
              </a:lnSpc>
            </a:pPr>
            <a:r>
              <a:rPr lang="en-GB" sz="900" b="1" dirty="0">
                <a:solidFill>
                  <a:srgbClr val="071D49"/>
                </a:solidFill>
                <a:latin typeface="Raleway" panose="020B0503030101060003" pitchFamily="34" charset="0"/>
              </a:rPr>
              <a:t>Controlling a Stage</a:t>
            </a:r>
          </a:p>
        </p:txBody>
      </p:sp>
      <p:sp>
        <p:nvSpPr>
          <p:cNvPr id="31" name="Rectangle: Rounded Corners 30">
            <a:extLst>
              <a:ext uri="{FF2B5EF4-FFF2-40B4-BE49-F238E27FC236}">
                <a16:creationId xmlns:a16="http://schemas.microsoft.com/office/drawing/2014/main" id="{DFDD3A25-4307-4E10-A198-5ADE932FD2AF}"/>
              </a:ext>
            </a:extLst>
          </p:cNvPr>
          <p:cNvSpPr/>
          <p:nvPr/>
        </p:nvSpPr>
        <p:spPr>
          <a:xfrm>
            <a:off x="8357192" y="5226083"/>
            <a:ext cx="1018970" cy="290089"/>
          </a:xfrm>
          <a:prstGeom prst="roundRect">
            <a:avLst/>
          </a:prstGeom>
          <a:solidFill>
            <a:schemeClr val="accent4">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GB" sz="900" b="1" dirty="0">
                <a:solidFill>
                  <a:srgbClr val="071D49"/>
                </a:solidFill>
                <a:latin typeface="Raleway" panose="020B0503030101060003" pitchFamily="34" charset="0"/>
              </a:rPr>
              <a:t>Controlling a Stage</a:t>
            </a:r>
          </a:p>
        </p:txBody>
      </p:sp>
      <p:sp>
        <p:nvSpPr>
          <p:cNvPr id="32" name="Rectangle: Rounded Corners 31">
            <a:extLst>
              <a:ext uri="{FF2B5EF4-FFF2-40B4-BE49-F238E27FC236}">
                <a16:creationId xmlns:a16="http://schemas.microsoft.com/office/drawing/2014/main" id="{34ACFA0C-3F91-4A46-ADCC-ABF5E035E066}"/>
              </a:ext>
            </a:extLst>
          </p:cNvPr>
          <p:cNvSpPr/>
          <p:nvPr/>
        </p:nvSpPr>
        <p:spPr>
          <a:xfrm>
            <a:off x="6604601" y="5785960"/>
            <a:ext cx="1274004" cy="375603"/>
          </a:xfrm>
          <a:prstGeom prst="roundRect">
            <a:avLst/>
          </a:prstGeom>
          <a:solidFill>
            <a:schemeClr val="tx2">
              <a:lumMod val="75000"/>
              <a:lumOff val="2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GB" sz="900" b="1" dirty="0">
                <a:solidFill>
                  <a:srgbClr val="FFFFFF"/>
                </a:solidFill>
                <a:latin typeface="Raleway" panose="020B0503030101060003" pitchFamily="34" charset="0"/>
              </a:rPr>
              <a:t>Managing Product Delivery</a:t>
            </a:r>
          </a:p>
        </p:txBody>
      </p:sp>
      <p:sp>
        <p:nvSpPr>
          <p:cNvPr id="33" name="Rectangle: Rounded Corners 32">
            <a:extLst>
              <a:ext uri="{FF2B5EF4-FFF2-40B4-BE49-F238E27FC236}">
                <a16:creationId xmlns:a16="http://schemas.microsoft.com/office/drawing/2014/main" id="{461CFDAD-3729-4B0C-A0E3-BB44DDBC25D7}"/>
              </a:ext>
            </a:extLst>
          </p:cNvPr>
          <p:cNvSpPr/>
          <p:nvPr/>
        </p:nvSpPr>
        <p:spPr>
          <a:xfrm>
            <a:off x="8357192" y="5785960"/>
            <a:ext cx="1018970" cy="363139"/>
          </a:xfrm>
          <a:prstGeom prst="roundRect">
            <a:avLst/>
          </a:prstGeom>
          <a:solidFill>
            <a:schemeClr val="tx2">
              <a:lumMod val="75000"/>
              <a:lumOff val="2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GB" sz="900" b="1" dirty="0">
                <a:solidFill>
                  <a:srgbClr val="FFFFFF"/>
                </a:solidFill>
                <a:latin typeface="Raleway" panose="020B0503030101060003" pitchFamily="34" charset="0"/>
              </a:rPr>
              <a:t>Managing Product Delivery</a:t>
            </a:r>
          </a:p>
        </p:txBody>
      </p:sp>
      <p:sp>
        <p:nvSpPr>
          <p:cNvPr id="36" name="TextBox 35">
            <a:extLst>
              <a:ext uri="{FF2B5EF4-FFF2-40B4-BE49-F238E27FC236}">
                <a16:creationId xmlns:a16="http://schemas.microsoft.com/office/drawing/2014/main" id="{4B70B65D-4B93-47A4-AF28-42A8CB75F974}"/>
              </a:ext>
            </a:extLst>
          </p:cNvPr>
          <p:cNvSpPr txBox="1"/>
          <p:nvPr/>
        </p:nvSpPr>
        <p:spPr>
          <a:xfrm>
            <a:off x="3515650" y="6477470"/>
            <a:ext cx="4477509" cy="230832"/>
          </a:xfrm>
          <a:prstGeom prst="rect">
            <a:avLst/>
          </a:prstGeom>
          <a:noFill/>
        </p:spPr>
        <p:txBody>
          <a:bodyPr wrap="square" rtlCol="0">
            <a:spAutoFit/>
          </a:bodyPr>
          <a:lstStyle/>
          <a:p>
            <a:r>
              <a:rPr lang="en-GB" sz="900" dirty="0">
                <a:latin typeface="Raleway" panose="020B0503030101060003" pitchFamily="34" charset="0"/>
              </a:rPr>
              <a:t>SB = Managing a Stage Boundary</a:t>
            </a:r>
          </a:p>
        </p:txBody>
      </p:sp>
      <p:sp>
        <p:nvSpPr>
          <p:cNvPr id="7" name="Content Placeholder 9">
            <a:extLst>
              <a:ext uri="{FF2B5EF4-FFF2-40B4-BE49-F238E27FC236}">
                <a16:creationId xmlns:a16="http://schemas.microsoft.com/office/drawing/2014/main" id="{B449F1BA-C220-F3B3-1634-D31D28FE66C1}"/>
              </a:ext>
            </a:extLst>
          </p:cNvPr>
          <p:cNvSpPr txBox="1">
            <a:spLocks/>
          </p:cNvSpPr>
          <p:nvPr/>
        </p:nvSpPr>
        <p:spPr>
          <a:xfrm>
            <a:off x="7104112" y="1362664"/>
            <a:ext cx="4038600" cy="1937327"/>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FFFFFF"/>
                </a:solidFill>
                <a:latin typeface="Raleway" panose="020B05030301010600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FFFFFF"/>
                </a:solidFill>
                <a:latin typeface="Raleway" panose="020B0503030101060003" pitchFamily="34"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FFFFFF"/>
                </a:solidFill>
                <a:latin typeface="Raleway" panose="020B0503030101060003" pitchFamily="34"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FFFFFF"/>
                </a:solidFill>
                <a:latin typeface="Raleway" panose="020B0503030101060003" pitchFamily="34"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FFFFFF"/>
                </a:solidFill>
                <a:latin typeface="Raleway" panose="020B0503030101060003"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600" dirty="0">
                <a:solidFill>
                  <a:schemeClr val="tx1"/>
                </a:solidFill>
              </a:rPr>
              <a:t>Managing product delivery</a:t>
            </a:r>
          </a:p>
          <a:p>
            <a:r>
              <a:rPr lang="en-US" sz="2600" dirty="0">
                <a:solidFill>
                  <a:schemeClr val="tx1"/>
                </a:solidFill>
              </a:rPr>
              <a:t>Managing a stage boundary</a:t>
            </a:r>
          </a:p>
          <a:p>
            <a:r>
              <a:rPr lang="en-US" sz="2600" dirty="0">
                <a:solidFill>
                  <a:schemeClr val="tx1"/>
                </a:solidFill>
              </a:rPr>
              <a:t>Closing a project</a:t>
            </a:r>
          </a:p>
          <a:p>
            <a:endParaRPr lang="en-TT" dirty="0">
              <a:solidFill>
                <a:schemeClr val="tx1"/>
              </a:solidFill>
            </a:endParaRPr>
          </a:p>
        </p:txBody>
      </p:sp>
      <p:sp>
        <p:nvSpPr>
          <p:cNvPr id="8" name="Rectangle: Rounded Corners 7">
            <a:extLst>
              <a:ext uri="{FF2B5EF4-FFF2-40B4-BE49-F238E27FC236}">
                <a16:creationId xmlns:a16="http://schemas.microsoft.com/office/drawing/2014/main" id="{5FA6FC9F-1236-76C2-FD34-9D20F63B82BA}"/>
              </a:ext>
            </a:extLst>
          </p:cNvPr>
          <p:cNvSpPr/>
          <p:nvPr/>
        </p:nvSpPr>
        <p:spPr>
          <a:xfrm>
            <a:off x="5854357" y="4682450"/>
            <a:ext cx="481002" cy="386785"/>
          </a:xfrm>
          <a:prstGeom prst="roundRect">
            <a:avLst/>
          </a:prstGeom>
          <a:solidFill>
            <a:srgbClr val="061D48">
              <a:lumMod val="75000"/>
              <a:lumOff val="25000"/>
            </a:srgbClr>
          </a:solidFill>
          <a:ln w="12700" cap="flat" cmpd="sng" algn="ctr">
            <a:solidFill>
              <a:srgbClr val="FFFFFF">
                <a:lumMod val="50000"/>
              </a:srgbClr>
            </a:solidFill>
            <a:prstDash val="solid"/>
            <a:miter lim="800000"/>
          </a:ln>
          <a:effectLst/>
        </p:spPr>
        <p:txBody>
          <a:bodyPr rtlCol="0" anchor="ctr"/>
          <a:lstStyle/>
          <a:p>
            <a:pPr algn="ctr" defTabSz="914400">
              <a:lnSpc>
                <a:spcPct val="80000"/>
              </a:lnSpc>
              <a:defRPr/>
            </a:pPr>
            <a:r>
              <a:rPr lang="en-GB" sz="1200" b="1" kern="0" dirty="0">
                <a:solidFill>
                  <a:srgbClr val="FFFFFF"/>
                </a:solidFill>
                <a:latin typeface="Raleway" panose="020B0503030101060003" pitchFamily="34" charset="0"/>
              </a:rPr>
              <a:t>SB</a:t>
            </a:r>
          </a:p>
        </p:txBody>
      </p:sp>
      <p:sp>
        <p:nvSpPr>
          <p:cNvPr id="9" name="Rectangle: Rounded Corners 8">
            <a:extLst>
              <a:ext uri="{FF2B5EF4-FFF2-40B4-BE49-F238E27FC236}">
                <a16:creationId xmlns:a16="http://schemas.microsoft.com/office/drawing/2014/main" id="{8C91F440-4716-86C0-2756-BE3F42B2E014}"/>
              </a:ext>
            </a:extLst>
          </p:cNvPr>
          <p:cNvSpPr/>
          <p:nvPr/>
        </p:nvSpPr>
        <p:spPr>
          <a:xfrm>
            <a:off x="7453125" y="4695035"/>
            <a:ext cx="481002" cy="386785"/>
          </a:xfrm>
          <a:prstGeom prst="roundRect">
            <a:avLst/>
          </a:prstGeom>
          <a:solidFill>
            <a:srgbClr val="061D48">
              <a:lumMod val="75000"/>
              <a:lumOff val="25000"/>
            </a:srgbClr>
          </a:solidFill>
          <a:ln w="12700" cap="flat" cmpd="sng" algn="ctr">
            <a:solidFill>
              <a:srgbClr val="FFFFFF">
                <a:lumMod val="50000"/>
              </a:srgbClr>
            </a:solidFill>
            <a:prstDash val="solid"/>
            <a:miter lim="800000"/>
          </a:ln>
          <a:effectLst/>
        </p:spPr>
        <p:txBody>
          <a:bodyPr rtlCol="0" anchor="ctr"/>
          <a:lstStyle/>
          <a:p>
            <a:pPr algn="ctr" defTabSz="914400">
              <a:lnSpc>
                <a:spcPct val="80000"/>
              </a:lnSpc>
              <a:defRPr/>
            </a:pPr>
            <a:r>
              <a:rPr lang="en-GB" sz="1200" b="1" kern="0" dirty="0">
                <a:solidFill>
                  <a:srgbClr val="FFFFFF"/>
                </a:solidFill>
                <a:latin typeface="Raleway" panose="020B0503030101060003" pitchFamily="34" charset="0"/>
              </a:rPr>
              <a:t>SB</a:t>
            </a:r>
          </a:p>
        </p:txBody>
      </p:sp>
      <p:sp>
        <p:nvSpPr>
          <p:cNvPr id="4" name="TextBox 3">
            <a:extLst>
              <a:ext uri="{FF2B5EF4-FFF2-40B4-BE49-F238E27FC236}">
                <a16:creationId xmlns:a16="http://schemas.microsoft.com/office/drawing/2014/main" id="{43572529-BD36-5F26-3C7E-56D2FC40D3B9}"/>
              </a:ext>
            </a:extLst>
          </p:cNvPr>
          <p:cNvSpPr txBox="1"/>
          <p:nvPr/>
        </p:nvSpPr>
        <p:spPr>
          <a:xfrm>
            <a:off x="1775520" y="6310916"/>
            <a:ext cx="2362202" cy="369332"/>
          </a:xfrm>
          <a:prstGeom prst="rect">
            <a:avLst/>
          </a:prstGeom>
          <a:noFill/>
        </p:spPr>
        <p:txBody>
          <a:bodyPr wrap="square">
            <a:spAutoFit/>
          </a:bodyPr>
          <a:lstStyle/>
          <a:p>
            <a:r>
              <a:rPr lang="en-TT" dirty="0"/>
              <a:t>Axelos’s (2017) </a:t>
            </a:r>
          </a:p>
        </p:txBody>
      </p:sp>
    </p:spTree>
    <p:extLst>
      <p:ext uri="{BB962C8B-B14F-4D97-AF65-F5344CB8AC3E}">
        <p14:creationId xmlns:p14="http://schemas.microsoft.com/office/powerpoint/2010/main" val="86584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ppt_x"/>
                                          </p:val>
                                        </p:tav>
                                        <p:tav tm="100000">
                                          <p:val>
                                            <p:strVal val="#ppt_x"/>
                                          </p:val>
                                        </p:tav>
                                      </p:tavLst>
                                    </p:anim>
                                    <p:anim calcmode="lin" valueType="num">
                                      <p:cBhvr additive="base">
                                        <p:cTn id="4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ppt_x"/>
                                          </p:val>
                                        </p:tav>
                                        <p:tav tm="100000">
                                          <p:val>
                                            <p:strVal val="#ppt_x"/>
                                          </p:val>
                                        </p:tav>
                                      </p:tavLst>
                                    </p:anim>
                                    <p:anim calcmode="lin" valueType="num">
                                      <p:cBhvr additive="base">
                                        <p:cTn id="5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2FE5415-A819-401E-8E89-D9B93D3E9ED1}"/>
              </a:ext>
            </a:extLst>
          </p:cNvPr>
          <p:cNvSpPr>
            <a:spLocks noGrp="1"/>
          </p:cNvSpPr>
          <p:nvPr>
            <p:ph idx="1"/>
          </p:nvPr>
        </p:nvSpPr>
        <p:spPr>
          <a:xfrm>
            <a:off x="1055440" y="674704"/>
            <a:ext cx="9155360" cy="5451460"/>
          </a:xfrm>
        </p:spPr>
        <p:txBody>
          <a:bodyPr>
            <a:normAutofit/>
          </a:bodyPr>
          <a:lstStyle/>
          <a:p>
            <a:r>
              <a:rPr lang="en-US" b="1" dirty="0"/>
              <a:t>Starting up a Project: </a:t>
            </a:r>
            <a:r>
              <a:rPr lang="en-US" dirty="0"/>
              <a:t>Covers the pre-project activities required to commission the project ‘Do we have a viable and worthwhile project?’</a:t>
            </a:r>
          </a:p>
          <a:p>
            <a:endParaRPr lang="en-US" b="1" dirty="0"/>
          </a:p>
          <a:p>
            <a:r>
              <a:rPr lang="en-US" b="1" dirty="0"/>
              <a:t>Directing a Project: </a:t>
            </a:r>
            <a:r>
              <a:rPr lang="en-US" dirty="0"/>
              <a:t>Describes the Project Board’s activities in exercising overall project control.</a:t>
            </a:r>
          </a:p>
          <a:p>
            <a:endParaRPr lang="en-US" b="1" dirty="0"/>
          </a:p>
          <a:p>
            <a:r>
              <a:rPr lang="en-US" b="1" dirty="0"/>
              <a:t>Initiating a Project: </a:t>
            </a:r>
            <a:r>
              <a:rPr lang="en-US" dirty="0"/>
              <a:t>Describes the activities the Project Manager must lead in order to establish the project on a sound foundation</a:t>
            </a:r>
            <a:endParaRPr lang="en-TT" dirty="0"/>
          </a:p>
        </p:txBody>
      </p:sp>
    </p:spTree>
    <p:extLst>
      <p:ext uri="{BB962C8B-B14F-4D97-AF65-F5344CB8AC3E}">
        <p14:creationId xmlns:p14="http://schemas.microsoft.com/office/powerpoint/2010/main" val="3675919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890448-D8FD-44DD-A472-65CEB7ED27AA}"/>
              </a:ext>
            </a:extLst>
          </p:cNvPr>
          <p:cNvSpPr>
            <a:spLocks noGrp="1"/>
          </p:cNvSpPr>
          <p:nvPr>
            <p:ph idx="1"/>
          </p:nvPr>
        </p:nvSpPr>
        <p:spPr>
          <a:xfrm>
            <a:off x="1281952" y="837374"/>
            <a:ext cx="10040471" cy="5584625"/>
          </a:xfrm>
        </p:spPr>
        <p:txBody>
          <a:bodyPr>
            <a:normAutofit/>
          </a:bodyPr>
          <a:lstStyle/>
          <a:p>
            <a:r>
              <a:rPr lang="en-US" b="1" dirty="0"/>
              <a:t>Managing a Stage Boundary: </a:t>
            </a:r>
            <a:r>
              <a:rPr lang="en-US" dirty="0"/>
              <a:t>Describes the activities the Project Manager must undertake to provide the Project Board with sufficient information to enable it to review the success of the current stage, approve the next Stage Plan</a:t>
            </a:r>
          </a:p>
          <a:p>
            <a:endParaRPr lang="en-US" b="1" dirty="0"/>
          </a:p>
          <a:p>
            <a:r>
              <a:rPr lang="en-US" b="1" dirty="0"/>
              <a:t>Controlling a Stage: </a:t>
            </a:r>
            <a:r>
              <a:rPr lang="en-US" dirty="0"/>
              <a:t>Describes how the Project Manager manages the project execution/delivery activity during a stage, and reports progress and exceptions to the Project Board</a:t>
            </a:r>
          </a:p>
        </p:txBody>
      </p:sp>
    </p:spTree>
    <p:extLst>
      <p:ext uri="{BB962C8B-B14F-4D97-AF65-F5344CB8AC3E}">
        <p14:creationId xmlns:p14="http://schemas.microsoft.com/office/powerpoint/2010/main" val="4098904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EE41F0-C743-4A2C-B892-59F9775CC553}"/>
              </a:ext>
            </a:extLst>
          </p:cNvPr>
          <p:cNvSpPr>
            <a:spLocks noGrp="1"/>
          </p:cNvSpPr>
          <p:nvPr>
            <p:ph idx="1"/>
          </p:nvPr>
        </p:nvSpPr>
        <p:spPr>
          <a:xfrm>
            <a:off x="923365" y="665826"/>
            <a:ext cx="10165976" cy="5460338"/>
          </a:xfrm>
        </p:spPr>
        <p:txBody>
          <a:bodyPr/>
          <a:lstStyle/>
          <a:p>
            <a:r>
              <a:rPr lang="en-US" b="1" dirty="0"/>
              <a:t>Managing Product Delivery: </a:t>
            </a:r>
            <a:r>
              <a:rPr lang="en-US" dirty="0"/>
              <a:t>Addresses the Team Manager’s role in supervising the detailed work of creating the project’s products</a:t>
            </a:r>
          </a:p>
          <a:p>
            <a:endParaRPr lang="en-US" b="1" dirty="0"/>
          </a:p>
          <a:p>
            <a:r>
              <a:rPr lang="en-US" b="1" dirty="0"/>
              <a:t>Closing a Project: </a:t>
            </a:r>
            <a:r>
              <a:rPr lang="en-US" dirty="0"/>
              <a:t>Describes the closure activity towards the end of the final stage of the project</a:t>
            </a:r>
            <a:endParaRPr lang="en-TT" dirty="0"/>
          </a:p>
        </p:txBody>
      </p:sp>
    </p:spTree>
    <p:extLst>
      <p:ext uri="{BB962C8B-B14F-4D97-AF65-F5344CB8AC3E}">
        <p14:creationId xmlns:p14="http://schemas.microsoft.com/office/powerpoint/2010/main" val="2197948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TT" dirty="0"/>
              <a:t>PRINCE 2- summary</a:t>
            </a:r>
          </a:p>
        </p:txBody>
      </p:sp>
      <p:pic>
        <p:nvPicPr>
          <p:cNvPr id="3" name="Content Placeholder 2"/>
          <p:cNvPicPr>
            <a:picLocks noGrp="1" noChangeAspect="1"/>
          </p:cNvPicPr>
          <p:nvPr>
            <p:ph idx="1"/>
          </p:nvPr>
        </p:nvPicPr>
        <p:blipFill>
          <a:blip r:embed="rId2"/>
          <a:stretch>
            <a:fillRect/>
          </a:stretch>
        </p:blipFill>
        <p:spPr>
          <a:xfrm>
            <a:off x="2549236" y="1417639"/>
            <a:ext cx="7093528" cy="4341091"/>
          </a:xfrm>
          <a:prstGeom prst="rect">
            <a:avLst/>
          </a:prstGeom>
        </p:spPr>
      </p:pic>
      <p:sp>
        <p:nvSpPr>
          <p:cNvPr id="4" name="TextBox 3"/>
          <p:cNvSpPr txBox="1"/>
          <p:nvPr/>
        </p:nvSpPr>
        <p:spPr>
          <a:xfrm>
            <a:off x="2382983" y="6012873"/>
            <a:ext cx="3740727" cy="369332"/>
          </a:xfrm>
          <a:prstGeom prst="rect">
            <a:avLst/>
          </a:prstGeom>
          <a:noFill/>
        </p:spPr>
        <p:txBody>
          <a:bodyPr wrap="square" rtlCol="0">
            <a:spAutoFit/>
          </a:bodyPr>
          <a:lstStyle/>
          <a:p>
            <a:pPr defTabSz="914400">
              <a:defRPr/>
            </a:pPr>
            <a:r>
              <a:rPr lang="en-TT" dirty="0">
                <a:solidFill>
                  <a:prstClr val="black"/>
                </a:solidFill>
                <a:latin typeface="Calibri" panose="020F0502020204030204"/>
                <a:hlinkClick r:id="rId3"/>
              </a:rPr>
              <a:t>Axelos - What is PRINCE2</a:t>
            </a:r>
            <a:r>
              <a:rPr lang="en-TT" baseline="30000" dirty="0">
                <a:solidFill>
                  <a:prstClr val="black"/>
                </a:solidFill>
                <a:latin typeface="Calibri" panose="020F0502020204030204"/>
                <a:hlinkClick r:id="rId3"/>
              </a:rPr>
              <a:t>®</a:t>
            </a:r>
            <a:r>
              <a:rPr lang="en-TT" dirty="0">
                <a:solidFill>
                  <a:prstClr val="black"/>
                </a:solidFill>
                <a:latin typeface="Calibri" panose="020F0502020204030204"/>
                <a:hlinkClick r:id="rId3"/>
              </a:rPr>
              <a:t>?</a:t>
            </a:r>
            <a:endParaRPr lang="en-TT" dirty="0">
              <a:solidFill>
                <a:prstClr val="black"/>
              </a:solidFill>
              <a:latin typeface="Calibri" panose="020F0502020204030204"/>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51CC36B-7F7A-0A17-388C-3802DD805B0D}"/>
                  </a:ext>
                </a:extLst>
              </p14:cNvPr>
              <p14:cNvContentPartPr/>
              <p14:nvPr/>
            </p14:nvContentPartPr>
            <p14:xfrm>
              <a:off x="6211560" y="2631240"/>
              <a:ext cx="1068120" cy="2300040"/>
            </p14:xfrm>
          </p:contentPart>
        </mc:Choice>
        <mc:Fallback xmlns="">
          <p:pic>
            <p:nvPicPr>
              <p:cNvPr id="2" name="Ink 1">
                <a:extLst>
                  <a:ext uri="{FF2B5EF4-FFF2-40B4-BE49-F238E27FC236}">
                    <a16:creationId xmlns:a16="http://schemas.microsoft.com/office/drawing/2014/main" id="{251CC36B-7F7A-0A17-388C-3802DD805B0D}"/>
                  </a:ext>
                </a:extLst>
              </p:cNvPr>
              <p:cNvPicPr/>
              <p:nvPr/>
            </p:nvPicPr>
            <p:blipFill>
              <a:blip r:embed="rId5"/>
              <a:stretch>
                <a:fillRect/>
              </a:stretch>
            </p:blipFill>
            <p:spPr>
              <a:xfrm>
                <a:off x="6202200" y="2621880"/>
                <a:ext cx="1086840" cy="2318760"/>
              </a:xfrm>
              <a:prstGeom prst="rect">
                <a:avLst/>
              </a:prstGeom>
            </p:spPr>
          </p:pic>
        </mc:Fallback>
      </mc:AlternateContent>
    </p:spTree>
    <p:extLst>
      <p:ext uri="{BB962C8B-B14F-4D97-AF65-F5344CB8AC3E}">
        <p14:creationId xmlns:p14="http://schemas.microsoft.com/office/powerpoint/2010/main" val="510630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96EB7-9156-44FF-B1BD-1A0495C4C79D}"/>
              </a:ext>
            </a:extLst>
          </p:cNvPr>
          <p:cNvSpPr>
            <a:spLocks noGrp="1"/>
          </p:cNvSpPr>
          <p:nvPr>
            <p:ph type="ctrTitle"/>
          </p:nvPr>
        </p:nvSpPr>
        <p:spPr/>
        <p:txBody>
          <a:bodyPr>
            <a:normAutofit/>
          </a:bodyPr>
          <a:lstStyle/>
          <a:p>
            <a:r>
              <a:rPr lang="en-TT" dirty="0"/>
              <a:t>Project Manager Interpersonal Skills</a:t>
            </a:r>
          </a:p>
        </p:txBody>
      </p:sp>
      <p:sp>
        <p:nvSpPr>
          <p:cNvPr id="3" name="Subtitle 2">
            <a:extLst>
              <a:ext uri="{FF2B5EF4-FFF2-40B4-BE49-F238E27FC236}">
                <a16:creationId xmlns:a16="http://schemas.microsoft.com/office/drawing/2014/main" id="{BC1EE99E-4E1B-4727-81E4-95A533D94C74}"/>
              </a:ext>
            </a:extLst>
          </p:cNvPr>
          <p:cNvSpPr>
            <a:spLocks noGrp="1"/>
          </p:cNvSpPr>
          <p:nvPr>
            <p:ph type="subTitle" idx="1"/>
          </p:nvPr>
        </p:nvSpPr>
        <p:spPr/>
        <p:txBody>
          <a:bodyPr/>
          <a:lstStyle/>
          <a:p>
            <a:endParaRPr lang="en-TT" dirty="0"/>
          </a:p>
        </p:txBody>
      </p:sp>
    </p:spTree>
    <p:extLst>
      <p:ext uri="{BB962C8B-B14F-4D97-AF65-F5344CB8AC3E}">
        <p14:creationId xmlns:p14="http://schemas.microsoft.com/office/powerpoint/2010/main" val="2994604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65197-60C7-4217-9F0F-AA469B48C275}"/>
              </a:ext>
            </a:extLst>
          </p:cNvPr>
          <p:cNvSpPr>
            <a:spLocks noGrp="1"/>
          </p:cNvSpPr>
          <p:nvPr>
            <p:ph type="title"/>
          </p:nvPr>
        </p:nvSpPr>
        <p:spPr>
          <a:xfrm>
            <a:off x="806996" y="61306"/>
            <a:ext cx="8982559" cy="1325563"/>
          </a:xfrm>
        </p:spPr>
        <p:txBody>
          <a:bodyPr>
            <a:normAutofit/>
          </a:bodyPr>
          <a:lstStyle/>
          <a:p>
            <a:r>
              <a:rPr lang="en-GB" sz="3600" dirty="0"/>
              <a:t>Failures and scope creep</a:t>
            </a:r>
          </a:p>
        </p:txBody>
      </p:sp>
      <p:sp>
        <p:nvSpPr>
          <p:cNvPr id="3" name="Content Placeholder 2">
            <a:extLst>
              <a:ext uri="{FF2B5EF4-FFF2-40B4-BE49-F238E27FC236}">
                <a16:creationId xmlns:a16="http://schemas.microsoft.com/office/drawing/2014/main" id="{225F9026-C30A-401F-B594-28DFE569DD55}"/>
              </a:ext>
            </a:extLst>
          </p:cNvPr>
          <p:cNvSpPr>
            <a:spLocks noGrp="1"/>
          </p:cNvSpPr>
          <p:nvPr>
            <p:ph idx="1"/>
          </p:nvPr>
        </p:nvSpPr>
        <p:spPr>
          <a:xfrm>
            <a:off x="762001" y="1386868"/>
            <a:ext cx="10947582" cy="5520470"/>
          </a:xfrm>
        </p:spPr>
        <p:txBody>
          <a:bodyPr>
            <a:noAutofit/>
          </a:bodyPr>
          <a:lstStyle/>
          <a:p>
            <a:pPr>
              <a:lnSpc>
                <a:spcPct val="100000"/>
              </a:lnSpc>
            </a:pPr>
            <a:r>
              <a:rPr lang="en-GB" sz="2400" dirty="0"/>
              <a:t>PMI’s (2021) survey also revealed:</a:t>
            </a:r>
          </a:p>
          <a:p>
            <a:pPr>
              <a:lnSpc>
                <a:spcPct val="100000"/>
              </a:lnSpc>
            </a:pPr>
            <a:r>
              <a:rPr lang="en-GB" sz="2400" b="1" dirty="0"/>
              <a:t>Project failure rate of 12%</a:t>
            </a:r>
          </a:p>
          <a:p>
            <a:pPr>
              <a:lnSpc>
                <a:spcPct val="100000"/>
              </a:lnSpc>
            </a:pPr>
            <a:endParaRPr lang="en-GB" sz="2400" dirty="0"/>
          </a:p>
          <a:p>
            <a:pPr>
              <a:lnSpc>
                <a:spcPct val="100000"/>
              </a:lnSpc>
            </a:pPr>
            <a:endParaRPr lang="en-GB" sz="2400" dirty="0"/>
          </a:p>
          <a:p>
            <a:pPr>
              <a:lnSpc>
                <a:spcPct val="100000"/>
              </a:lnSpc>
            </a:pPr>
            <a:endParaRPr lang="en-GB" sz="2400" dirty="0"/>
          </a:p>
          <a:p>
            <a:pPr>
              <a:lnSpc>
                <a:spcPct val="100000"/>
              </a:lnSpc>
            </a:pPr>
            <a:endParaRPr lang="en-GB" sz="2400" dirty="0"/>
          </a:p>
          <a:p>
            <a:pPr>
              <a:lnSpc>
                <a:spcPct val="100000"/>
              </a:lnSpc>
            </a:pPr>
            <a:endParaRPr lang="en-GB" sz="2400" dirty="0"/>
          </a:p>
          <a:p>
            <a:pPr>
              <a:lnSpc>
                <a:spcPct val="100000"/>
              </a:lnSpc>
            </a:pPr>
            <a:endParaRPr lang="en-GB" sz="2400" dirty="0"/>
          </a:p>
          <a:p>
            <a:pPr>
              <a:lnSpc>
                <a:spcPct val="100000"/>
              </a:lnSpc>
            </a:pPr>
            <a:r>
              <a:rPr lang="en-GB" sz="2400" b="1" dirty="0"/>
              <a:t>34% of projects experience </a:t>
            </a:r>
            <a:r>
              <a:rPr lang="en-GB" sz="2400" b="1" dirty="0">
                <a:solidFill>
                  <a:srgbClr val="FF0000"/>
                </a:solidFill>
              </a:rPr>
              <a:t>scope creep </a:t>
            </a:r>
            <a:r>
              <a:rPr lang="en-GB" sz="2400" dirty="0"/>
              <a:t>– the project getting bigger and bigger -</a:t>
            </a:r>
            <a:r>
              <a:rPr lang="en-US" sz="2400" dirty="0">
                <a:latin typeface="Raleway" panose="020B0503030101060003" pitchFamily="34" charset="0"/>
              </a:rPr>
              <a:t>“the uncontrolled expansion to product or project scope, without adjustments to time, costs, and resources.” (PMI, 2021, pp. 249)</a:t>
            </a:r>
          </a:p>
          <a:p>
            <a:pPr>
              <a:lnSpc>
                <a:spcPct val="100000"/>
              </a:lnSpc>
            </a:pPr>
            <a:endParaRPr lang="en-GB" sz="2400" dirty="0"/>
          </a:p>
          <a:p>
            <a:pPr>
              <a:lnSpc>
                <a:spcPct val="100000"/>
              </a:lnSpc>
            </a:pPr>
            <a:endParaRPr lang="en-GB" sz="2400" dirty="0"/>
          </a:p>
          <a:p>
            <a:pPr>
              <a:lnSpc>
                <a:spcPct val="100000"/>
              </a:lnSpc>
            </a:pPr>
            <a:endParaRPr lang="en-GB" sz="2400" dirty="0"/>
          </a:p>
          <a:p>
            <a:pPr>
              <a:lnSpc>
                <a:spcPct val="100000"/>
              </a:lnSpc>
            </a:pPr>
            <a:endParaRPr lang="en-GB" sz="2400" dirty="0"/>
          </a:p>
        </p:txBody>
      </p:sp>
      <p:graphicFrame>
        <p:nvGraphicFramePr>
          <p:cNvPr id="4" name="Chart 3" descr="Failures 12% and scope creep 34%">
            <a:extLst>
              <a:ext uri="{FF2B5EF4-FFF2-40B4-BE49-F238E27FC236}">
                <a16:creationId xmlns:a16="http://schemas.microsoft.com/office/drawing/2014/main" id="{0D480AB0-8218-488D-BD9E-F0E35332D227}"/>
              </a:ext>
            </a:extLst>
          </p:cNvPr>
          <p:cNvGraphicFramePr>
            <a:graphicFrameLocks/>
          </p:cNvGraphicFramePr>
          <p:nvPr/>
        </p:nvGraphicFramePr>
        <p:xfrm>
          <a:off x="2832192" y="2583129"/>
          <a:ext cx="6807200" cy="21691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2418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BE2D9-0396-4E1D-A72F-4BA769D1F1A8}"/>
              </a:ext>
            </a:extLst>
          </p:cNvPr>
          <p:cNvSpPr>
            <a:spLocks noGrp="1"/>
          </p:cNvSpPr>
          <p:nvPr>
            <p:ph type="title"/>
          </p:nvPr>
        </p:nvSpPr>
        <p:spPr>
          <a:xfrm>
            <a:off x="776056" y="238859"/>
            <a:ext cx="8982559" cy="1325563"/>
          </a:xfrm>
        </p:spPr>
        <p:txBody>
          <a:bodyPr>
            <a:normAutofit/>
          </a:bodyPr>
          <a:lstStyle/>
          <a:p>
            <a:r>
              <a:rPr lang="en-TT" sz="4000" dirty="0"/>
              <a:t>PM Knowledge Skills and Competencies</a:t>
            </a:r>
          </a:p>
        </p:txBody>
      </p:sp>
      <p:sp>
        <p:nvSpPr>
          <p:cNvPr id="3" name="Content Placeholder 2">
            <a:extLst>
              <a:ext uri="{FF2B5EF4-FFF2-40B4-BE49-F238E27FC236}">
                <a16:creationId xmlns:a16="http://schemas.microsoft.com/office/drawing/2014/main" id="{C0711FF6-6203-44C5-AD62-97F01CCCCB21}"/>
              </a:ext>
            </a:extLst>
          </p:cNvPr>
          <p:cNvSpPr>
            <a:spLocks noGrp="1"/>
          </p:cNvSpPr>
          <p:nvPr>
            <p:ph idx="1"/>
          </p:nvPr>
        </p:nvSpPr>
        <p:spPr>
          <a:xfrm>
            <a:off x="776056" y="2047567"/>
            <a:ext cx="10515600" cy="4351338"/>
          </a:xfrm>
        </p:spPr>
        <p:txBody>
          <a:bodyPr/>
          <a:lstStyle/>
          <a:p>
            <a:r>
              <a:rPr lang="en-US" dirty="0"/>
              <a:t>Project managers accomplish work through the project team and other stakeholders</a:t>
            </a:r>
          </a:p>
          <a:p>
            <a:endParaRPr lang="en-US" dirty="0"/>
          </a:p>
          <a:p>
            <a:r>
              <a:rPr lang="en-US" dirty="0"/>
              <a:t>Effective project managers acquire a balance of:</a:t>
            </a:r>
          </a:p>
          <a:p>
            <a:pPr lvl="1"/>
            <a:r>
              <a:rPr lang="en-US" dirty="0"/>
              <a:t>Technical, </a:t>
            </a:r>
          </a:p>
          <a:p>
            <a:pPr lvl="1"/>
            <a:r>
              <a:rPr lang="en-US" dirty="0"/>
              <a:t>Interpersonal/Human </a:t>
            </a:r>
          </a:p>
          <a:p>
            <a:pPr lvl="1"/>
            <a:r>
              <a:rPr lang="en-US" dirty="0"/>
              <a:t>Conceptual skills </a:t>
            </a:r>
          </a:p>
          <a:p>
            <a:pPr marL="0" indent="0">
              <a:buNone/>
            </a:pPr>
            <a:r>
              <a:rPr lang="en-US" dirty="0"/>
              <a:t>(PMI 2021) </a:t>
            </a:r>
          </a:p>
          <a:p>
            <a:endParaRPr lang="en-TT" dirty="0"/>
          </a:p>
        </p:txBody>
      </p:sp>
    </p:spTree>
    <p:extLst>
      <p:ext uri="{BB962C8B-B14F-4D97-AF65-F5344CB8AC3E}">
        <p14:creationId xmlns:p14="http://schemas.microsoft.com/office/powerpoint/2010/main" val="2742472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5EB98-ACCD-4C83-89E2-059F4E57EDEE}"/>
              </a:ext>
            </a:extLst>
          </p:cNvPr>
          <p:cNvSpPr>
            <a:spLocks noGrp="1"/>
          </p:cNvSpPr>
          <p:nvPr>
            <p:ph type="title"/>
          </p:nvPr>
        </p:nvSpPr>
        <p:spPr>
          <a:xfrm>
            <a:off x="838200" y="270584"/>
            <a:ext cx="8982559" cy="1325563"/>
          </a:xfrm>
        </p:spPr>
        <p:txBody>
          <a:bodyPr>
            <a:normAutofit/>
          </a:bodyPr>
          <a:lstStyle/>
          <a:p>
            <a:r>
              <a:rPr lang="en-TT" sz="4000" dirty="0"/>
              <a:t>PM Interpersonal Skills</a:t>
            </a:r>
            <a:br>
              <a:rPr lang="en-TT" sz="4000" dirty="0"/>
            </a:br>
            <a:r>
              <a:rPr lang="en-TT" sz="2800" dirty="0"/>
              <a:t>PMI (2021)</a:t>
            </a:r>
            <a:endParaRPr lang="en-TT" sz="4000" dirty="0"/>
          </a:p>
        </p:txBody>
      </p:sp>
      <p:graphicFrame>
        <p:nvGraphicFramePr>
          <p:cNvPr id="4" name="Content Placeholder 3">
            <a:extLst>
              <a:ext uri="{FF2B5EF4-FFF2-40B4-BE49-F238E27FC236}">
                <a16:creationId xmlns:a16="http://schemas.microsoft.com/office/drawing/2014/main" id="{598A014A-0100-491B-B095-750F7B751CAB}"/>
              </a:ext>
            </a:extLst>
          </p:cNvPr>
          <p:cNvGraphicFramePr>
            <a:graphicFrameLocks noGrp="1"/>
          </p:cNvGraphicFramePr>
          <p:nvPr>
            <p:ph idx="1"/>
            <p:extLst>
              <p:ext uri="{D42A27DB-BD31-4B8C-83A1-F6EECF244321}">
                <p14:modId xmlns:p14="http://schemas.microsoft.com/office/powerpoint/2010/main" val="24457175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305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A72517C3-9240-4603-9372-DDD2DF376105}"/>
                                            </p:graphicEl>
                                          </p:spTgt>
                                        </p:tgtEl>
                                        <p:attrNameLst>
                                          <p:attrName>style.visibility</p:attrName>
                                        </p:attrNameLst>
                                      </p:cBhvr>
                                      <p:to>
                                        <p:strVal val="visible"/>
                                      </p:to>
                                    </p:set>
                                    <p:anim calcmode="lin" valueType="num">
                                      <p:cBhvr>
                                        <p:cTn id="7" dur="500" fill="hold"/>
                                        <p:tgtEl>
                                          <p:spTgt spid="4">
                                            <p:graphicEl>
                                              <a:dgm id="{A72517C3-9240-4603-9372-DDD2DF376105}"/>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A72517C3-9240-4603-9372-DDD2DF376105}"/>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A72517C3-9240-4603-9372-DDD2DF376105}"/>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6ECCCA97-75DB-44FC-800F-7318DAF0F52E}"/>
                                            </p:graphicEl>
                                          </p:spTgt>
                                        </p:tgtEl>
                                        <p:attrNameLst>
                                          <p:attrName>style.visibility</p:attrName>
                                        </p:attrNameLst>
                                      </p:cBhvr>
                                      <p:to>
                                        <p:strVal val="visible"/>
                                      </p:to>
                                    </p:set>
                                    <p:anim calcmode="lin" valueType="num">
                                      <p:cBhvr>
                                        <p:cTn id="14" dur="500" fill="hold"/>
                                        <p:tgtEl>
                                          <p:spTgt spid="4">
                                            <p:graphicEl>
                                              <a:dgm id="{6ECCCA97-75DB-44FC-800F-7318DAF0F52E}"/>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6ECCCA97-75DB-44FC-800F-7318DAF0F52E}"/>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6ECCCA97-75DB-44FC-800F-7318DAF0F52E}"/>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graphicEl>
                                              <a:dgm id="{2E5E6825-B9CD-4C2E-A3DA-1EE7003FF38D}"/>
                                            </p:graphicEl>
                                          </p:spTgt>
                                        </p:tgtEl>
                                        <p:attrNameLst>
                                          <p:attrName>style.visibility</p:attrName>
                                        </p:attrNameLst>
                                      </p:cBhvr>
                                      <p:to>
                                        <p:strVal val="visible"/>
                                      </p:to>
                                    </p:set>
                                    <p:anim calcmode="lin" valueType="num">
                                      <p:cBhvr>
                                        <p:cTn id="21" dur="500" fill="hold"/>
                                        <p:tgtEl>
                                          <p:spTgt spid="4">
                                            <p:graphicEl>
                                              <a:dgm id="{2E5E6825-B9CD-4C2E-A3DA-1EE7003FF38D}"/>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2E5E6825-B9CD-4C2E-A3DA-1EE7003FF38D}"/>
                                            </p:graphicEl>
                                          </p:spTgt>
                                        </p:tgtEl>
                                        <p:attrNameLst>
                                          <p:attrName>ppt_h</p:attrName>
                                        </p:attrNameLst>
                                      </p:cBhvr>
                                      <p:tavLst>
                                        <p:tav tm="0">
                                          <p:val>
                                            <p:fltVal val="0"/>
                                          </p:val>
                                        </p:tav>
                                        <p:tav tm="100000">
                                          <p:val>
                                            <p:strVal val="#ppt_h"/>
                                          </p:val>
                                        </p:tav>
                                      </p:tavLst>
                                    </p:anim>
                                    <p:animEffect transition="in" filter="fade">
                                      <p:cBhvr>
                                        <p:cTn id="23" dur="500"/>
                                        <p:tgtEl>
                                          <p:spTgt spid="4">
                                            <p:graphicEl>
                                              <a:dgm id="{2E5E6825-B9CD-4C2E-A3DA-1EE7003FF38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graphicEl>
                                              <a:dgm id="{BE1C893C-761D-474C-A6EC-5F188B3C5033}"/>
                                            </p:graphicEl>
                                          </p:spTgt>
                                        </p:tgtEl>
                                        <p:attrNameLst>
                                          <p:attrName>style.visibility</p:attrName>
                                        </p:attrNameLst>
                                      </p:cBhvr>
                                      <p:to>
                                        <p:strVal val="visible"/>
                                      </p:to>
                                    </p:set>
                                    <p:anim calcmode="lin" valueType="num">
                                      <p:cBhvr>
                                        <p:cTn id="28" dur="500" fill="hold"/>
                                        <p:tgtEl>
                                          <p:spTgt spid="4">
                                            <p:graphicEl>
                                              <a:dgm id="{BE1C893C-761D-474C-A6EC-5F188B3C5033}"/>
                                            </p:graphicEl>
                                          </p:spTgt>
                                        </p:tgtEl>
                                        <p:attrNameLst>
                                          <p:attrName>ppt_w</p:attrName>
                                        </p:attrNameLst>
                                      </p:cBhvr>
                                      <p:tavLst>
                                        <p:tav tm="0">
                                          <p:val>
                                            <p:fltVal val="0"/>
                                          </p:val>
                                        </p:tav>
                                        <p:tav tm="100000">
                                          <p:val>
                                            <p:strVal val="#ppt_w"/>
                                          </p:val>
                                        </p:tav>
                                      </p:tavLst>
                                    </p:anim>
                                    <p:anim calcmode="lin" valueType="num">
                                      <p:cBhvr>
                                        <p:cTn id="29" dur="500" fill="hold"/>
                                        <p:tgtEl>
                                          <p:spTgt spid="4">
                                            <p:graphicEl>
                                              <a:dgm id="{BE1C893C-761D-474C-A6EC-5F188B3C5033}"/>
                                            </p:graphicEl>
                                          </p:spTgt>
                                        </p:tgtEl>
                                        <p:attrNameLst>
                                          <p:attrName>ppt_h</p:attrName>
                                        </p:attrNameLst>
                                      </p:cBhvr>
                                      <p:tavLst>
                                        <p:tav tm="0">
                                          <p:val>
                                            <p:fltVal val="0"/>
                                          </p:val>
                                        </p:tav>
                                        <p:tav tm="100000">
                                          <p:val>
                                            <p:strVal val="#ppt_h"/>
                                          </p:val>
                                        </p:tav>
                                      </p:tavLst>
                                    </p:anim>
                                    <p:animEffect transition="in" filter="fade">
                                      <p:cBhvr>
                                        <p:cTn id="30" dur="500"/>
                                        <p:tgtEl>
                                          <p:spTgt spid="4">
                                            <p:graphicEl>
                                              <a:dgm id="{BE1C893C-761D-474C-A6EC-5F188B3C5033}"/>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graphicEl>
                                              <a:dgm id="{08141F08-03DF-48F2-93A6-05F3721D5C12}"/>
                                            </p:graphicEl>
                                          </p:spTgt>
                                        </p:tgtEl>
                                        <p:attrNameLst>
                                          <p:attrName>style.visibility</p:attrName>
                                        </p:attrNameLst>
                                      </p:cBhvr>
                                      <p:to>
                                        <p:strVal val="visible"/>
                                      </p:to>
                                    </p:set>
                                    <p:anim calcmode="lin" valueType="num">
                                      <p:cBhvr>
                                        <p:cTn id="35" dur="500" fill="hold"/>
                                        <p:tgtEl>
                                          <p:spTgt spid="4">
                                            <p:graphicEl>
                                              <a:dgm id="{08141F08-03DF-48F2-93A6-05F3721D5C12}"/>
                                            </p:graphicEl>
                                          </p:spTgt>
                                        </p:tgtEl>
                                        <p:attrNameLst>
                                          <p:attrName>ppt_w</p:attrName>
                                        </p:attrNameLst>
                                      </p:cBhvr>
                                      <p:tavLst>
                                        <p:tav tm="0">
                                          <p:val>
                                            <p:fltVal val="0"/>
                                          </p:val>
                                        </p:tav>
                                        <p:tav tm="100000">
                                          <p:val>
                                            <p:strVal val="#ppt_w"/>
                                          </p:val>
                                        </p:tav>
                                      </p:tavLst>
                                    </p:anim>
                                    <p:anim calcmode="lin" valueType="num">
                                      <p:cBhvr>
                                        <p:cTn id="36" dur="500" fill="hold"/>
                                        <p:tgtEl>
                                          <p:spTgt spid="4">
                                            <p:graphicEl>
                                              <a:dgm id="{08141F08-03DF-48F2-93A6-05F3721D5C12}"/>
                                            </p:graphicEl>
                                          </p:spTgt>
                                        </p:tgtEl>
                                        <p:attrNameLst>
                                          <p:attrName>ppt_h</p:attrName>
                                        </p:attrNameLst>
                                      </p:cBhvr>
                                      <p:tavLst>
                                        <p:tav tm="0">
                                          <p:val>
                                            <p:fltVal val="0"/>
                                          </p:val>
                                        </p:tav>
                                        <p:tav tm="100000">
                                          <p:val>
                                            <p:strVal val="#ppt_h"/>
                                          </p:val>
                                        </p:tav>
                                      </p:tavLst>
                                    </p:anim>
                                    <p:animEffect transition="in" filter="fade">
                                      <p:cBhvr>
                                        <p:cTn id="37" dur="500"/>
                                        <p:tgtEl>
                                          <p:spTgt spid="4">
                                            <p:graphicEl>
                                              <a:dgm id="{08141F08-03DF-48F2-93A6-05F3721D5C1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graphicEl>
                                              <a:dgm id="{3D0DCCD4-0447-4E0F-BCB1-3339AF90AF60}"/>
                                            </p:graphicEl>
                                          </p:spTgt>
                                        </p:tgtEl>
                                        <p:attrNameLst>
                                          <p:attrName>style.visibility</p:attrName>
                                        </p:attrNameLst>
                                      </p:cBhvr>
                                      <p:to>
                                        <p:strVal val="visible"/>
                                      </p:to>
                                    </p:set>
                                    <p:anim calcmode="lin" valueType="num">
                                      <p:cBhvr>
                                        <p:cTn id="42" dur="500" fill="hold"/>
                                        <p:tgtEl>
                                          <p:spTgt spid="4">
                                            <p:graphicEl>
                                              <a:dgm id="{3D0DCCD4-0447-4E0F-BCB1-3339AF90AF60}"/>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3D0DCCD4-0447-4E0F-BCB1-3339AF90AF60}"/>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3D0DCCD4-0447-4E0F-BCB1-3339AF90AF60}"/>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65A588FA-D7AA-4360-9F8B-3F5D11312244}"/>
                                            </p:graphicEl>
                                          </p:spTgt>
                                        </p:tgtEl>
                                        <p:attrNameLst>
                                          <p:attrName>style.visibility</p:attrName>
                                        </p:attrNameLst>
                                      </p:cBhvr>
                                      <p:to>
                                        <p:strVal val="visible"/>
                                      </p:to>
                                    </p:set>
                                    <p:anim calcmode="lin" valueType="num">
                                      <p:cBhvr>
                                        <p:cTn id="49" dur="500" fill="hold"/>
                                        <p:tgtEl>
                                          <p:spTgt spid="4">
                                            <p:graphicEl>
                                              <a:dgm id="{65A588FA-D7AA-4360-9F8B-3F5D11312244}"/>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65A588FA-D7AA-4360-9F8B-3F5D11312244}"/>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65A588FA-D7AA-4360-9F8B-3F5D11312244}"/>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E3142CA0-D9DF-4C4E-902C-DE1239A28917}"/>
                                            </p:graphicEl>
                                          </p:spTgt>
                                        </p:tgtEl>
                                        <p:attrNameLst>
                                          <p:attrName>style.visibility</p:attrName>
                                        </p:attrNameLst>
                                      </p:cBhvr>
                                      <p:to>
                                        <p:strVal val="visible"/>
                                      </p:to>
                                    </p:set>
                                    <p:anim calcmode="lin" valueType="num">
                                      <p:cBhvr>
                                        <p:cTn id="56" dur="500" fill="hold"/>
                                        <p:tgtEl>
                                          <p:spTgt spid="4">
                                            <p:graphicEl>
                                              <a:dgm id="{E3142CA0-D9DF-4C4E-902C-DE1239A28917}"/>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E3142CA0-D9DF-4C4E-902C-DE1239A28917}"/>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E3142CA0-D9DF-4C4E-902C-DE1239A2891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graphicEl>
                                              <a:dgm id="{45ED444C-01A8-4FE3-B1EA-AFD4AE320E38}"/>
                                            </p:graphicEl>
                                          </p:spTgt>
                                        </p:tgtEl>
                                        <p:attrNameLst>
                                          <p:attrName>style.visibility</p:attrName>
                                        </p:attrNameLst>
                                      </p:cBhvr>
                                      <p:to>
                                        <p:strVal val="visible"/>
                                      </p:to>
                                    </p:set>
                                    <p:anim calcmode="lin" valueType="num">
                                      <p:cBhvr>
                                        <p:cTn id="63" dur="500" fill="hold"/>
                                        <p:tgtEl>
                                          <p:spTgt spid="4">
                                            <p:graphicEl>
                                              <a:dgm id="{45ED444C-01A8-4FE3-B1EA-AFD4AE320E38}"/>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45ED444C-01A8-4FE3-B1EA-AFD4AE320E38}"/>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45ED444C-01A8-4FE3-B1EA-AFD4AE320E3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
                                            <p:graphicEl>
                                              <a:dgm id="{3ACC46FD-3E05-4B1C-A259-FFD39645D311}"/>
                                            </p:graphicEl>
                                          </p:spTgt>
                                        </p:tgtEl>
                                        <p:attrNameLst>
                                          <p:attrName>style.visibility</p:attrName>
                                        </p:attrNameLst>
                                      </p:cBhvr>
                                      <p:to>
                                        <p:strVal val="visible"/>
                                      </p:to>
                                    </p:set>
                                    <p:anim calcmode="lin" valueType="num">
                                      <p:cBhvr>
                                        <p:cTn id="70" dur="500" fill="hold"/>
                                        <p:tgtEl>
                                          <p:spTgt spid="4">
                                            <p:graphicEl>
                                              <a:dgm id="{3ACC46FD-3E05-4B1C-A259-FFD39645D311}"/>
                                            </p:graphicEl>
                                          </p:spTgt>
                                        </p:tgtEl>
                                        <p:attrNameLst>
                                          <p:attrName>ppt_w</p:attrName>
                                        </p:attrNameLst>
                                      </p:cBhvr>
                                      <p:tavLst>
                                        <p:tav tm="0">
                                          <p:val>
                                            <p:fltVal val="0"/>
                                          </p:val>
                                        </p:tav>
                                        <p:tav tm="100000">
                                          <p:val>
                                            <p:strVal val="#ppt_w"/>
                                          </p:val>
                                        </p:tav>
                                      </p:tavLst>
                                    </p:anim>
                                    <p:anim calcmode="lin" valueType="num">
                                      <p:cBhvr>
                                        <p:cTn id="71" dur="500" fill="hold"/>
                                        <p:tgtEl>
                                          <p:spTgt spid="4">
                                            <p:graphicEl>
                                              <a:dgm id="{3ACC46FD-3E05-4B1C-A259-FFD39645D311}"/>
                                            </p:graphicEl>
                                          </p:spTgt>
                                        </p:tgtEl>
                                        <p:attrNameLst>
                                          <p:attrName>ppt_h</p:attrName>
                                        </p:attrNameLst>
                                      </p:cBhvr>
                                      <p:tavLst>
                                        <p:tav tm="0">
                                          <p:val>
                                            <p:fltVal val="0"/>
                                          </p:val>
                                        </p:tav>
                                        <p:tav tm="100000">
                                          <p:val>
                                            <p:strVal val="#ppt_h"/>
                                          </p:val>
                                        </p:tav>
                                      </p:tavLst>
                                    </p:anim>
                                    <p:animEffect transition="in" filter="fade">
                                      <p:cBhvr>
                                        <p:cTn id="72" dur="500"/>
                                        <p:tgtEl>
                                          <p:spTgt spid="4">
                                            <p:graphicEl>
                                              <a:dgm id="{3ACC46FD-3E05-4B1C-A259-FFD39645D311}"/>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4">
                                            <p:graphicEl>
                                              <a:dgm id="{4F1F4DCE-632B-465D-B5DA-908F0BABB53F}"/>
                                            </p:graphicEl>
                                          </p:spTgt>
                                        </p:tgtEl>
                                        <p:attrNameLst>
                                          <p:attrName>style.visibility</p:attrName>
                                        </p:attrNameLst>
                                      </p:cBhvr>
                                      <p:to>
                                        <p:strVal val="visible"/>
                                      </p:to>
                                    </p:set>
                                    <p:anim calcmode="lin" valueType="num">
                                      <p:cBhvr>
                                        <p:cTn id="77" dur="500" fill="hold"/>
                                        <p:tgtEl>
                                          <p:spTgt spid="4">
                                            <p:graphicEl>
                                              <a:dgm id="{4F1F4DCE-632B-465D-B5DA-908F0BABB53F}"/>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4F1F4DCE-632B-465D-B5DA-908F0BABB53F}"/>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4F1F4DCE-632B-465D-B5DA-908F0BABB5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BEF0B-F50E-536A-DB30-A8171DC2200D}"/>
              </a:ext>
            </a:extLst>
          </p:cNvPr>
          <p:cNvSpPr>
            <a:spLocks noGrp="1"/>
          </p:cNvSpPr>
          <p:nvPr>
            <p:ph type="title"/>
          </p:nvPr>
        </p:nvSpPr>
        <p:spPr>
          <a:xfrm>
            <a:off x="982584" y="43121"/>
            <a:ext cx="8982559" cy="1325563"/>
          </a:xfrm>
        </p:spPr>
        <p:txBody>
          <a:bodyPr/>
          <a:lstStyle/>
          <a:p>
            <a:r>
              <a:rPr lang="en-TT" dirty="0"/>
              <a:t>What Are Power Skills?</a:t>
            </a:r>
          </a:p>
        </p:txBody>
      </p:sp>
      <p:sp>
        <p:nvSpPr>
          <p:cNvPr id="3" name="Content Placeholder 2">
            <a:extLst>
              <a:ext uri="{FF2B5EF4-FFF2-40B4-BE49-F238E27FC236}">
                <a16:creationId xmlns:a16="http://schemas.microsoft.com/office/drawing/2014/main" id="{ECF00E7F-7016-29E2-277E-13E6AA0450D9}"/>
              </a:ext>
            </a:extLst>
          </p:cNvPr>
          <p:cNvSpPr>
            <a:spLocks noGrp="1"/>
          </p:cNvSpPr>
          <p:nvPr>
            <p:ph idx="1"/>
          </p:nvPr>
        </p:nvSpPr>
        <p:spPr>
          <a:xfrm>
            <a:off x="838200" y="1253331"/>
            <a:ext cx="10515600" cy="4351338"/>
          </a:xfrm>
        </p:spPr>
        <p:txBody>
          <a:bodyPr/>
          <a:lstStyle/>
          <a:p>
            <a:r>
              <a:rPr lang="en-US" dirty="0"/>
              <a:t>PMI (2022) defines power skills </a:t>
            </a:r>
            <a:r>
              <a:rPr lang="en-US" b="1" dirty="0">
                <a:solidFill>
                  <a:srgbClr val="FF0000"/>
                </a:solidFill>
              </a:rPr>
              <a:t>as abilities and behaviors that facilitate working with others</a:t>
            </a:r>
            <a:r>
              <a:rPr lang="en-US" dirty="0"/>
              <a:t> and help project professionals to succeed in the workplace. </a:t>
            </a:r>
          </a:p>
          <a:p>
            <a:r>
              <a:rPr lang="en-US" dirty="0"/>
              <a:t>Some individuals and other organizations also refer to them as “soft skills” or “interpersonal skills.”</a:t>
            </a:r>
            <a:endParaRPr lang="en-TT" dirty="0"/>
          </a:p>
        </p:txBody>
      </p:sp>
      <p:pic>
        <p:nvPicPr>
          <p:cNvPr id="5" name="Picture 4">
            <a:extLst>
              <a:ext uri="{FF2B5EF4-FFF2-40B4-BE49-F238E27FC236}">
                <a16:creationId xmlns:a16="http://schemas.microsoft.com/office/drawing/2014/main" id="{DFD423A6-2BF5-D672-5156-CEBAF279E4AC}"/>
              </a:ext>
            </a:extLst>
          </p:cNvPr>
          <p:cNvPicPr>
            <a:picLocks noChangeAspect="1"/>
          </p:cNvPicPr>
          <p:nvPr/>
        </p:nvPicPr>
        <p:blipFill>
          <a:blip r:embed="rId2"/>
          <a:stretch>
            <a:fillRect/>
          </a:stretch>
        </p:blipFill>
        <p:spPr>
          <a:xfrm>
            <a:off x="1917867" y="3429000"/>
            <a:ext cx="7708440" cy="2945167"/>
          </a:xfrm>
          <a:prstGeom prst="rect">
            <a:avLst/>
          </a:prstGeom>
        </p:spPr>
      </p:pic>
      <p:sp>
        <p:nvSpPr>
          <p:cNvPr id="7" name="TextBox 6">
            <a:extLst>
              <a:ext uri="{FF2B5EF4-FFF2-40B4-BE49-F238E27FC236}">
                <a16:creationId xmlns:a16="http://schemas.microsoft.com/office/drawing/2014/main" id="{8002CBE3-BE0B-AC95-4DAE-CA615EBFF488}"/>
              </a:ext>
            </a:extLst>
          </p:cNvPr>
          <p:cNvSpPr txBox="1"/>
          <p:nvPr/>
        </p:nvSpPr>
        <p:spPr>
          <a:xfrm>
            <a:off x="982584" y="6403012"/>
            <a:ext cx="1050402" cy="338554"/>
          </a:xfrm>
          <a:prstGeom prst="rect">
            <a:avLst/>
          </a:prstGeom>
          <a:noFill/>
        </p:spPr>
        <p:txBody>
          <a:bodyPr wrap="square">
            <a:spAutoFit/>
          </a:bodyPr>
          <a:lstStyle/>
          <a:p>
            <a:r>
              <a:rPr lang="en-TT" sz="1600" dirty="0">
                <a:hlinkClick r:id="rId3"/>
              </a:rPr>
              <a:t>PMI 2022</a:t>
            </a:r>
            <a:endParaRPr lang="en-TT" sz="1600" dirty="0"/>
          </a:p>
        </p:txBody>
      </p:sp>
    </p:spTree>
    <p:extLst>
      <p:ext uri="{BB962C8B-B14F-4D97-AF65-F5344CB8AC3E}">
        <p14:creationId xmlns:p14="http://schemas.microsoft.com/office/powerpoint/2010/main" val="2225964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E03B1-D048-0548-240C-A007DFC7E24D}"/>
              </a:ext>
            </a:extLst>
          </p:cNvPr>
          <p:cNvSpPr>
            <a:spLocks noGrp="1"/>
          </p:cNvSpPr>
          <p:nvPr>
            <p:ph type="title"/>
          </p:nvPr>
        </p:nvSpPr>
        <p:spPr>
          <a:xfrm>
            <a:off x="985654" y="54273"/>
            <a:ext cx="8982559" cy="1325563"/>
          </a:xfrm>
        </p:spPr>
        <p:txBody>
          <a:bodyPr/>
          <a:lstStyle/>
          <a:p>
            <a:r>
              <a:rPr lang="en-US" dirty="0"/>
              <a:t>The Relationship Between Power Skills and Project Success</a:t>
            </a:r>
            <a:endParaRPr lang="en-TT" dirty="0"/>
          </a:p>
        </p:txBody>
      </p:sp>
      <p:pic>
        <p:nvPicPr>
          <p:cNvPr id="10" name="Content Placeholder 9">
            <a:extLst>
              <a:ext uri="{FF2B5EF4-FFF2-40B4-BE49-F238E27FC236}">
                <a16:creationId xmlns:a16="http://schemas.microsoft.com/office/drawing/2014/main" id="{F8730E4D-B3B2-AFDB-6394-016EDB54981C}"/>
              </a:ext>
            </a:extLst>
          </p:cNvPr>
          <p:cNvPicPr>
            <a:picLocks noGrp="1" noChangeAspect="1"/>
          </p:cNvPicPr>
          <p:nvPr>
            <p:ph idx="1"/>
          </p:nvPr>
        </p:nvPicPr>
        <p:blipFill>
          <a:blip r:embed="rId2"/>
          <a:stretch>
            <a:fillRect/>
          </a:stretch>
        </p:blipFill>
        <p:spPr>
          <a:xfrm>
            <a:off x="2793507" y="1490063"/>
            <a:ext cx="6604986" cy="5053121"/>
          </a:xfrm>
        </p:spPr>
      </p:pic>
      <p:sp>
        <p:nvSpPr>
          <p:cNvPr id="11" name="TextBox 10">
            <a:extLst>
              <a:ext uri="{FF2B5EF4-FFF2-40B4-BE49-F238E27FC236}">
                <a16:creationId xmlns:a16="http://schemas.microsoft.com/office/drawing/2014/main" id="{576EB27F-0DC1-CE97-D118-F1AF719D9B99}"/>
              </a:ext>
            </a:extLst>
          </p:cNvPr>
          <p:cNvSpPr txBox="1"/>
          <p:nvPr/>
        </p:nvSpPr>
        <p:spPr>
          <a:xfrm>
            <a:off x="1612899" y="6373907"/>
            <a:ext cx="1050402" cy="338554"/>
          </a:xfrm>
          <a:prstGeom prst="rect">
            <a:avLst/>
          </a:prstGeom>
          <a:noFill/>
        </p:spPr>
        <p:txBody>
          <a:bodyPr wrap="square">
            <a:spAutoFit/>
          </a:bodyPr>
          <a:lstStyle/>
          <a:p>
            <a:r>
              <a:rPr lang="en-TT" sz="1600" dirty="0">
                <a:hlinkClick r:id="rId3"/>
              </a:rPr>
              <a:t>PMI 2022</a:t>
            </a:r>
            <a:endParaRPr lang="en-TT" sz="1600" dirty="0"/>
          </a:p>
        </p:txBody>
      </p:sp>
    </p:spTree>
    <p:extLst>
      <p:ext uri="{BB962C8B-B14F-4D97-AF65-F5344CB8AC3E}">
        <p14:creationId xmlns:p14="http://schemas.microsoft.com/office/powerpoint/2010/main" val="29132970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B590F-47A5-4841-9B06-8B276734D341}"/>
              </a:ext>
            </a:extLst>
          </p:cNvPr>
          <p:cNvSpPr>
            <a:spLocks noGrp="1"/>
          </p:cNvSpPr>
          <p:nvPr>
            <p:ph type="title"/>
          </p:nvPr>
        </p:nvSpPr>
        <p:spPr>
          <a:xfrm>
            <a:off x="874142" y="61306"/>
            <a:ext cx="8982559" cy="1325563"/>
          </a:xfrm>
        </p:spPr>
        <p:txBody>
          <a:bodyPr>
            <a:normAutofit/>
          </a:bodyPr>
          <a:lstStyle/>
          <a:p>
            <a:r>
              <a:rPr lang="en-US" sz="4000" dirty="0"/>
              <a:t>Further Skills Required by PM</a:t>
            </a:r>
            <a:br>
              <a:rPr lang="en-US" sz="4000" dirty="0"/>
            </a:br>
            <a:r>
              <a:rPr lang="en-GB" sz="3200" dirty="0"/>
              <a:t>APM (2019)</a:t>
            </a:r>
            <a:endParaRPr lang="en-GB" dirty="0"/>
          </a:p>
        </p:txBody>
      </p:sp>
      <p:sp>
        <p:nvSpPr>
          <p:cNvPr id="3" name="Content Placeholder 2">
            <a:extLst>
              <a:ext uri="{FF2B5EF4-FFF2-40B4-BE49-F238E27FC236}">
                <a16:creationId xmlns:a16="http://schemas.microsoft.com/office/drawing/2014/main" id="{A741A9DA-EA68-4AB2-876B-4ACDB99E91D8}"/>
              </a:ext>
            </a:extLst>
          </p:cNvPr>
          <p:cNvSpPr>
            <a:spLocks noGrp="1"/>
          </p:cNvSpPr>
          <p:nvPr>
            <p:ph idx="1"/>
          </p:nvPr>
        </p:nvSpPr>
        <p:spPr>
          <a:xfrm>
            <a:off x="3151413" y="1386869"/>
            <a:ext cx="8211679" cy="5315014"/>
          </a:xfrm>
        </p:spPr>
        <p:txBody>
          <a:bodyPr>
            <a:normAutofit fontScale="92500"/>
          </a:bodyPr>
          <a:lstStyle/>
          <a:p>
            <a:pPr marL="0" indent="0">
              <a:buNone/>
            </a:pPr>
            <a:r>
              <a:rPr lang="en-GB" b="1" dirty="0"/>
              <a:t>The Golden Thread Report identified:</a:t>
            </a:r>
          </a:p>
          <a:p>
            <a:r>
              <a:rPr lang="en-GB" dirty="0"/>
              <a:t>Budgeting/cost control and financial management</a:t>
            </a:r>
          </a:p>
          <a:p>
            <a:r>
              <a:rPr lang="en-GB" dirty="0"/>
              <a:t>Planning and monitoring</a:t>
            </a:r>
          </a:p>
          <a:p>
            <a:r>
              <a:rPr lang="en-GB" dirty="0"/>
              <a:t>Strategic management</a:t>
            </a:r>
          </a:p>
          <a:p>
            <a:r>
              <a:rPr lang="en-GB" dirty="0"/>
              <a:t>Leadership and management</a:t>
            </a:r>
          </a:p>
          <a:p>
            <a:r>
              <a:rPr lang="en-GB" dirty="0"/>
              <a:t>Risk/issue and opportunity management</a:t>
            </a:r>
          </a:p>
          <a:p>
            <a:r>
              <a:rPr lang="en-GB" dirty="0"/>
              <a:t>Digital skills</a:t>
            </a:r>
          </a:p>
          <a:p>
            <a:r>
              <a:rPr lang="en-GB" dirty="0"/>
              <a:t>Project management qualifications</a:t>
            </a:r>
          </a:p>
          <a:p>
            <a:r>
              <a:rPr lang="en-GB" dirty="0"/>
              <a:t>Breadth/diversity of thinking</a:t>
            </a:r>
          </a:p>
          <a:p>
            <a:r>
              <a:rPr lang="en-GB" dirty="0"/>
              <a:t>Coaching and mentoring</a:t>
            </a:r>
          </a:p>
          <a:p>
            <a:r>
              <a:rPr lang="en-GB" dirty="0"/>
              <a:t>Stakeholder management and communications</a:t>
            </a:r>
          </a:p>
          <a:p>
            <a:endParaRPr lang="en-GB" dirty="0"/>
          </a:p>
        </p:txBody>
      </p:sp>
      <p:pic>
        <p:nvPicPr>
          <p:cNvPr id="4" name="Picture 3" descr="A picture containing calendar&#10;&#10;Description automatically generated">
            <a:hlinkClick r:id="rId2"/>
            <a:extLst>
              <a:ext uri="{FF2B5EF4-FFF2-40B4-BE49-F238E27FC236}">
                <a16:creationId xmlns:a16="http://schemas.microsoft.com/office/drawing/2014/main" id="{2B3BFAC3-3722-44CF-B389-D12FD4319851}"/>
              </a:ext>
            </a:extLst>
          </p:cNvPr>
          <p:cNvPicPr>
            <a:picLocks noChangeAspect="1"/>
          </p:cNvPicPr>
          <p:nvPr/>
        </p:nvPicPr>
        <p:blipFill>
          <a:blip r:embed="rId3"/>
          <a:stretch>
            <a:fillRect/>
          </a:stretch>
        </p:blipFill>
        <p:spPr>
          <a:xfrm>
            <a:off x="736068" y="2217148"/>
            <a:ext cx="2216459" cy="2641889"/>
          </a:xfrm>
          <a:prstGeom prst="rect">
            <a:avLst/>
          </a:prstGeom>
        </p:spPr>
      </p:pic>
    </p:spTree>
    <p:extLst>
      <p:ext uri="{BB962C8B-B14F-4D97-AF65-F5344CB8AC3E}">
        <p14:creationId xmlns:p14="http://schemas.microsoft.com/office/powerpoint/2010/main" val="36989645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B590F-47A5-4841-9B06-8B276734D341}"/>
              </a:ext>
            </a:extLst>
          </p:cNvPr>
          <p:cNvSpPr>
            <a:spLocks noGrp="1"/>
          </p:cNvSpPr>
          <p:nvPr>
            <p:ph type="title"/>
          </p:nvPr>
        </p:nvSpPr>
        <p:spPr>
          <a:xfrm>
            <a:off x="1722875" y="458576"/>
            <a:ext cx="7694037" cy="946550"/>
          </a:xfrm>
        </p:spPr>
        <p:txBody>
          <a:bodyPr>
            <a:normAutofit fontScale="90000"/>
          </a:bodyPr>
          <a:lstStyle/>
          <a:p>
            <a:r>
              <a:rPr lang="en-GB" sz="4000" dirty="0"/>
              <a:t>Further Reading- Are there other skills?</a:t>
            </a:r>
          </a:p>
        </p:txBody>
      </p:sp>
      <p:sp>
        <p:nvSpPr>
          <p:cNvPr id="3" name="Content Placeholder 2">
            <a:extLst>
              <a:ext uri="{FF2B5EF4-FFF2-40B4-BE49-F238E27FC236}">
                <a16:creationId xmlns:a16="http://schemas.microsoft.com/office/drawing/2014/main" id="{A741A9DA-EA68-4AB2-876B-4ACDB99E91D8}"/>
              </a:ext>
            </a:extLst>
          </p:cNvPr>
          <p:cNvSpPr>
            <a:spLocks noGrp="1"/>
          </p:cNvSpPr>
          <p:nvPr>
            <p:ph idx="1"/>
          </p:nvPr>
        </p:nvSpPr>
        <p:spPr>
          <a:xfrm>
            <a:off x="190900" y="1608816"/>
            <a:ext cx="11136902" cy="428192"/>
          </a:xfrm>
        </p:spPr>
        <p:txBody>
          <a:bodyPr>
            <a:normAutofit/>
          </a:bodyPr>
          <a:lstStyle/>
          <a:p>
            <a:pPr marL="0" indent="0">
              <a:buNone/>
            </a:pPr>
            <a:r>
              <a:rPr lang="en-GB" sz="2000" b="1" dirty="0"/>
              <a:t>Tip!</a:t>
            </a:r>
            <a:r>
              <a:rPr lang="en-GB" sz="2000" dirty="0"/>
              <a:t> Scan the article to find the skills list – you don’t need to read the whole article</a:t>
            </a:r>
            <a:endParaRPr lang="en-GB" sz="2000" b="1" dirty="0"/>
          </a:p>
        </p:txBody>
      </p:sp>
      <p:pic>
        <p:nvPicPr>
          <p:cNvPr id="5" name="Picture 4" descr="Association for Project Management (2019) The Golden Thread: A study of the contribution of project management and projects to the UK''s economy and society&#10;">
            <a:extLst>
              <a:ext uri="{FF2B5EF4-FFF2-40B4-BE49-F238E27FC236}">
                <a16:creationId xmlns:a16="http://schemas.microsoft.com/office/drawing/2014/main" id="{7E473961-EA45-44EA-AA03-D2A998B37C40}"/>
              </a:ext>
            </a:extLst>
          </p:cNvPr>
          <p:cNvPicPr>
            <a:picLocks noChangeAspect="1"/>
          </p:cNvPicPr>
          <p:nvPr/>
        </p:nvPicPr>
        <p:blipFill>
          <a:blip r:embed="rId3"/>
          <a:stretch>
            <a:fillRect/>
          </a:stretch>
        </p:blipFill>
        <p:spPr>
          <a:xfrm>
            <a:off x="3292207" y="4367159"/>
            <a:ext cx="1720321" cy="2050522"/>
          </a:xfrm>
          <a:prstGeom prst="rect">
            <a:avLst/>
          </a:prstGeom>
        </p:spPr>
      </p:pic>
      <p:sp>
        <p:nvSpPr>
          <p:cNvPr id="6" name="TextBox 5">
            <a:extLst>
              <a:ext uri="{FF2B5EF4-FFF2-40B4-BE49-F238E27FC236}">
                <a16:creationId xmlns:a16="http://schemas.microsoft.com/office/drawing/2014/main" id="{3C1E496C-62A3-441C-84C1-DAFC20402D2C}"/>
              </a:ext>
            </a:extLst>
          </p:cNvPr>
          <p:cNvSpPr txBox="1"/>
          <p:nvPr/>
        </p:nvSpPr>
        <p:spPr>
          <a:xfrm>
            <a:off x="3080114" y="2099414"/>
            <a:ext cx="2639109" cy="2062103"/>
          </a:xfrm>
          <a:prstGeom prst="rect">
            <a:avLst/>
          </a:prstGeom>
          <a:noFill/>
        </p:spPr>
        <p:txBody>
          <a:bodyPr wrap="square" rtlCol="0">
            <a:spAutoFit/>
          </a:bodyPr>
          <a:lstStyle/>
          <a:p>
            <a:r>
              <a:rPr lang="en-GB" sz="1600" b="1" dirty="0"/>
              <a:t>Association for Project Management (2019) </a:t>
            </a:r>
            <a:r>
              <a:rPr lang="en-GB" sz="1600" dirty="0">
                <a:hlinkClick r:id="rId4"/>
              </a:rPr>
              <a:t>The Golden Thread: </a:t>
            </a:r>
            <a:r>
              <a:rPr lang="en-US" sz="1600" dirty="0">
                <a:hlinkClick r:id="rId4"/>
              </a:rPr>
              <a:t>A study of the contribution of project management and projects to the UK''s economy and society </a:t>
            </a:r>
            <a:r>
              <a:rPr lang="en-US" sz="1600" dirty="0"/>
              <a:t>– </a:t>
            </a:r>
            <a:r>
              <a:rPr lang="en-US" sz="1600" b="1" dirty="0"/>
              <a:t>HINT!, see page 20</a:t>
            </a:r>
            <a:endParaRPr lang="en-GB" sz="1600" dirty="0"/>
          </a:p>
        </p:txBody>
      </p:sp>
      <p:sp>
        <p:nvSpPr>
          <p:cNvPr id="9" name="TextBox 8">
            <a:extLst>
              <a:ext uri="{FF2B5EF4-FFF2-40B4-BE49-F238E27FC236}">
                <a16:creationId xmlns:a16="http://schemas.microsoft.com/office/drawing/2014/main" id="{F7949BBB-D06F-4EC0-AA8B-7FD6E92D9C7C}"/>
              </a:ext>
            </a:extLst>
          </p:cNvPr>
          <p:cNvSpPr txBox="1"/>
          <p:nvPr/>
        </p:nvSpPr>
        <p:spPr>
          <a:xfrm>
            <a:off x="6007778" y="2139829"/>
            <a:ext cx="3275445" cy="2308324"/>
          </a:xfrm>
          <a:prstGeom prst="rect">
            <a:avLst/>
          </a:prstGeom>
          <a:noFill/>
        </p:spPr>
        <p:txBody>
          <a:bodyPr wrap="square">
            <a:spAutoFit/>
          </a:bodyPr>
          <a:lstStyle/>
          <a:p>
            <a:r>
              <a:rPr lang="en-GB" sz="1600" b="1" dirty="0"/>
              <a:t>Nijhuis et al (2018) </a:t>
            </a:r>
            <a:r>
              <a:rPr lang="en-GB" sz="1600" dirty="0">
                <a:hlinkClick r:id="rId5"/>
              </a:rPr>
              <a:t>Tackling Project Management Competence Research </a:t>
            </a:r>
            <a:r>
              <a:rPr lang="en-GB" sz="1600" dirty="0"/>
              <a:t>– </a:t>
            </a:r>
            <a:r>
              <a:rPr lang="en-GB" sz="1600" b="1" dirty="0"/>
              <a:t>HINT!, see page 68 (lit review competence list and Figure 5 results from focus group on page 70 – overwhelming list, but not all considered important!)</a:t>
            </a:r>
          </a:p>
        </p:txBody>
      </p:sp>
      <p:pic>
        <p:nvPicPr>
          <p:cNvPr id="11" name="Picture 10" descr="Nijhuis et al (2018) Tackling Project Management Competence Research&#10;">
            <a:extLst>
              <a:ext uri="{FF2B5EF4-FFF2-40B4-BE49-F238E27FC236}">
                <a16:creationId xmlns:a16="http://schemas.microsoft.com/office/drawing/2014/main" id="{EBEB0005-EC45-4F29-8985-B472D7328D62}"/>
              </a:ext>
            </a:extLst>
          </p:cNvPr>
          <p:cNvPicPr>
            <a:picLocks noChangeAspect="1"/>
          </p:cNvPicPr>
          <p:nvPr/>
        </p:nvPicPr>
        <p:blipFill>
          <a:blip r:embed="rId6"/>
          <a:stretch>
            <a:fillRect/>
          </a:stretch>
        </p:blipFill>
        <p:spPr>
          <a:xfrm>
            <a:off x="6345963" y="4525394"/>
            <a:ext cx="1671157" cy="2088622"/>
          </a:xfrm>
          <a:prstGeom prst="rect">
            <a:avLst/>
          </a:prstGeom>
        </p:spPr>
      </p:pic>
      <p:sp>
        <p:nvSpPr>
          <p:cNvPr id="12" name="TextBox 11">
            <a:extLst>
              <a:ext uri="{FF2B5EF4-FFF2-40B4-BE49-F238E27FC236}">
                <a16:creationId xmlns:a16="http://schemas.microsoft.com/office/drawing/2014/main" id="{858216AA-1F1B-47DF-811F-9A48F2E7CD15}"/>
              </a:ext>
            </a:extLst>
          </p:cNvPr>
          <p:cNvSpPr txBox="1"/>
          <p:nvPr/>
        </p:nvSpPr>
        <p:spPr>
          <a:xfrm>
            <a:off x="9471587" y="2102307"/>
            <a:ext cx="2782958" cy="1815882"/>
          </a:xfrm>
          <a:prstGeom prst="rect">
            <a:avLst/>
          </a:prstGeom>
          <a:noFill/>
        </p:spPr>
        <p:txBody>
          <a:bodyPr wrap="square">
            <a:spAutoFit/>
          </a:bodyPr>
          <a:lstStyle>
            <a:defPPr>
              <a:defRPr lang="en-US"/>
            </a:defPPr>
            <a:lvl1pPr>
              <a:defRPr b="1"/>
            </a:lvl1pPr>
          </a:lstStyle>
          <a:p>
            <a:r>
              <a:rPr lang="en-GB" sz="1600" dirty="0"/>
              <a:t>Crawford (2005) </a:t>
            </a:r>
            <a:r>
              <a:rPr lang="en-GB" sz="1600" b="0" dirty="0">
                <a:hlinkClick r:id="rId7"/>
              </a:rPr>
              <a:t>Senior management perceptions of project management competence</a:t>
            </a:r>
            <a:endParaRPr lang="en-GB" sz="1600" b="0" dirty="0"/>
          </a:p>
          <a:p>
            <a:r>
              <a:rPr lang="en-GB" sz="1600" b="1" dirty="0"/>
              <a:t>HINT!, see page 9 for the model of competencies</a:t>
            </a:r>
            <a:endParaRPr lang="en-GB" sz="1600" dirty="0"/>
          </a:p>
          <a:p>
            <a:endParaRPr lang="en-GB" sz="1600" dirty="0"/>
          </a:p>
        </p:txBody>
      </p:sp>
      <p:pic>
        <p:nvPicPr>
          <p:cNvPr id="14" name="Picture 13" descr="Text&#10;&#10;Description automatically generated">
            <a:extLst>
              <a:ext uri="{FF2B5EF4-FFF2-40B4-BE49-F238E27FC236}">
                <a16:creationId xmlns:a16="http://schemas.microsoft.com/office/drawing/2014/main" id="{FC60CDA9-9F30-4F03-88C9-3AD89704B005}"/>
              </a:ext>
            </a:extLst>
          </p:cNvPr>
          <p:cNvPicPr>
            <a:picLocks noChangeAspect="1"/>
          </p:cNvPicPr>
          <p:nvPr/>
        </p:nvPicPr>
        <p:blipFill>
          <a:blip r:embed="rId8"/>
          <a:stretch>
            <a:fillRect/>
          </a:stretch>
        </p:blipFill>
        <p:spPr>
          <a:xfrm>
            <a:off x="9948281" y="3952338"/>
            <a:ext cx="1559283" cy="2088622"/>
          </a:xfrm>
          <a:prstGeom prst="rect">
            <a:avLst/>
          </a:prstGeom>
        </p:spPr>
      </p:pic>
      <p:sp>
        <p:nvSpPr>
          <p:cNvPr id="13" name="TextBox 12">
            <a:extLst>
              <a:ext uri="{FF2B5EF4-FFF2-40B4-BE49-F238E27FC236}">
                <a16:creationId xmlns:a16="http://schemas.microsoft.com/office/drawing/2014/main" id="{1541994F-8F45-4DC7-8CA7-7BE8D6201349}"/>
              </a:ext>
            </a:extLst>
          </p:cNvPr>
          <p:cNvSpPr txBox="1"/>
          <p:nvPr/>
        </p:nvSpPr>
        <p:spPr>
          <a:xfrm>
            <a:off x="190900" y="2099414"/>
            <a:ext cx="2470657" cy="1569660"/>
          </a:xfrm>
          <a:prstGeom prst="rect">
            <a:avLst/>
          </a:prstGeom>
          <a:noFill/>
        </p:spPr>
        <p:txBody>
          <a:bodyPr wrap="square" rtlCol="0">
            <a:spAutoFit/>
          </a:bodyPr>
          <a:lstStyle/>
          <a:p>
            <a:r>
              <a:rPr lang="en-GB" sz="1600" b="1" dirty="0"/>
              <a:t>Association for Project Management (2021) </a:t>
            </a:r>
            <a:r>
              <a:rPr lang="en-GB" sz="1600" dirty="0">
                <a:hlinkClick r:id="rId9"/>
              </a:rPr>
              <a:t>What does a Project manager do?</a:t>
            </a:r>
            <a:endParaRPr lang="en-GB" sz="1600" dirty="0"/>
          </a:p>
          <a:p>
            <a:r>
              <a:rPr lang="en-US" sz="1600" b="1" dirty="0"/>
              <a:t>HINT!, consider the list of tasks</a:t>
            </a:r>
            <a:endParaRPr lang="en-GB" sz="1600" dirty="0"/>
          </a:p>
        </p:txBody>
      </p:sp>
      <p:pic>
        <p:nvPicPr>
          <p:cNvPr id="7" name="Picture 6" descr="Association for Project Management (2021) What does a Project manager do?&#10;">
            <a:extLst>
              <a:ext uri="{FF2B5EF4-FFF2-40B4-BE49-F238E27FC236}">
                <a16:creationId xmlns:a16="http://schemas.microsoft.com/office/drawing/2014/main" id="{EB5F74ED-393B-4C19-9DE1-EFFA9A8F1D63}"/>
              </a:ext>
            </a:extLst>
          </p:cNvPr>
          <p:cNvPicPr>
            <a:picLocks noChangeAspect="1"/>
          </p:cNvPicPr>
          <p:nvPr/>
        </p:nvPicPr>
        <p:blipFill>
          <a:blip r:embed="rId10"/>
          <a:stretch>
            <a:fillRect/>
          </a:stretch>
        </p:blipFill>
        <p:spPr>
          <a:xfrm>
            <a:off x="304878" y="3918189"/>
            <a:ext cx="1992080" cy="2122771"/>
          </a:xfrm>
          <a:prstGeom prst="rect">
            <a:avLst/>
          </a:prstGeom>
        </p:spPr>
      </p:pic>
    </p:spTree>
    <p:extLst>
      <p:ext uri="{BB962C8B-B14F-4D97-AF65-F5344CB8AC3E}">
        <p14:creationId xmlns:p14="http://schemas.microsoft.com/office/powerpoint/2010/main" val="7248663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387D-081E-4082-96EE-CEDCBA7A318F}"/>
              </a:ext>
            </a:extLst>
          </p:cNvPr>
          <p:cNvSpPr>
            <a:spLocks noGrp="1"/>
          </p:cNvSpPr>
          <p:nvPr>
            <p:ph type="title"/>
          </p:nvPr>
        </p:nvSpPr>
        <p:spPr>
          <a:xfrm>
            <a:off x="626327" y="10207"/>
            <a:ext cx="8982559" cy="1325563"/>
          </a:xfrm>
        </p:spPr>
        <p:txBody>
          <a:bodyPr>
            <a:normAutofit/>
          </a:bodyPr>
          <a:lstStyle/>
          <a:p>
            <a:r>
              <a:rPr lang="en-GB" dirty="0"/>
              <a:t>Activity- Skill Reflection </a:t>
            </a:r>
          </a:p>
        </p:txBody>
      </p:sp>
      <p:sp>
        <p:nvSpPr>
          <p:cNvPr id="3" name="Content Placeholder 2">
            <a:extLst>
              <a:ext uri="{FF2B5EF4-FFF2-40B4-BE49-F238E27FC236}">
                <a16:creationId xmlns:a16="http://schemas.microsoft.com/office/drawing/2014/main" id="{C69A510E-8B24-4999-B7F1-3CEFC66D20C8}"/>
              </a:ext>
            </a:extLst>
          </p:cNvPr>
          <p:cNvSpPr>
            <a:spLocks noGrp="1"/>
          </p:cNvSpPr>
          <p:nvPr>
            <p:ph sz="half" idx="1"/>
          </p:nvPr>
        </p:nvSpPr>
        <p:spPr>
          <a:xfrm>
            <a:off x="626327" y="1289689"/>
            <a:ext cx="5964044" cy="1955316"/>
          </a:xfrm>
        </p:spPr>
        <p:txBody>
          <a:bodyPr>
            <a:normAutofit fontScale="85000" lnSpcReduction="10000"/>
          </a:bodyPr>
          <a:lstStyle/>
          <a:p>
            <a:r>
              <a:rPr lang="en-US" dirty="0"/>
              <a:t>What do you think of your own current skill set? </a:t>
            </a:r>
          </a:p>
          <a:p>
            <a:r>
              <a:rPr lang="en-US" dirty="0"/>
              <a:t>What experience do you already have?</a:t>
            </a:r>
          </a:p>
          <a:p>
            <a:r>
              <a:rPr lang="en-GB" b="1" dirty="0"/>
              <a:t>Reflect on one skill. Give yourself a score (1-5)</a:t>
            </a:r>
            <a:endParaRPr lang="en-GB" dirty="0"/>
          </a:p>
        </p:txBody>
      </p:sp>
      <p:graphicFrame>
        <p:nvGraphicFramePr>
          <p:cNvPr id="8" name="Table 4">
            <a:extLst>
              <a:ext uri="{FF2B5EF4-FFF2-40B4-BE49-F238E27FC236}">
                <a16:creationId xmlns:a16="http://schemas.microsoft.com/office/drawing/2014/main" id="{9B4296E9-579D-9D66-DC06-3AC093BA75D3}"/>
              </a:ext>
            </a:extLst>
          </p:cNvPr>
          <p:cNvGraphicFramePr>
            <a:graphicFrameLocks noGrp="1"/>
          </p:cNvGraphicFramePr>
          <p:nvPr>
            <p:extLst>
              <p:ext uri="{D42A27DB-BD31-4B8C-83A1-F6EECF244321}">
                <p14:modId xmlns:p14="http://schemas.microsoft.com/office/powerpoint/2010/main" val="2990752225"/>
              </p:ext>
            </p:extLst>
          </p:nvPr>
        </p:nvGraphicFramePr>
        <p:xfrm>
          <a:off x="838200" y="3244273"/>
          <a:ext cx="9752861" cy="3149473"/>
        </p:xfrm>
        <a:graphic>
          <a:graphicData uri="http://schemas.openxmlformats.org/drawingml/2006/table">
            <a:tbl>
              <a:tblPr firstRow="1" bandRow="1">
                <a:tableStyleId>{00A15C55-8517-42AA-B614-E9B94910E393}</a:tableStyleId>
              </a:tblPr>
              <a:tblGrid>
                <a:gridCol w="4605589">
                  <a:extLst>
                    <a:ext uri="{9D8B030D-6E8A-4147-A177-3AD203B41FA5}">
                      <a16:colId xmlns:a16="http://schemas.microsoft.com/office/drawing/2014/main" val="1868297105"/>
                    </a:ext>
                  </a:extLst>
                </a:gridCol>
                <a:gridCol w="2101237">
                  <a:extLst>
                    <a:ext uri="{9D8B030D-6E8A-4147-A177-3AD203B41FA5}">
                      <a16:colId xmlns:a16="http://schemas.microsoft.com/office/drawing/2014/main" val="3768699924"/>
                    </a:ext>
                  </a:extLst>
                </a:gridCol>
                <a:gridCol w="3046035">
                  <a:extLst>
                    <a:ext uri="{9D8B030D-6E8A-4147-A177-3AD203B41FA5}">
                      <a16:colId xmlns:a16="http://schemas.microsoft.com/office/drawing/2014/main" val="856645858"/>
                    </a:ext>
                  </a:extLst>
                </a:gridCol>
              </a:tblGrid>
              <a:tr h="370840">
                <a:tc>
                  <a:txBody>
                    <a:bodyPr/>
                    <a:lstStyle/>
                    <a:p>
                      <a:pPr>
                        <a:lnSpc>
                          <a:spcPct val="115000"/>
                        </a:lnSpc>
                      </a:pPr>
                      <a:r>
                        <a:rPr lang="en-GB" sz="2000" b="1" dirty="0">
                          <a:solidFill>
                            <a:schemeClr val="accent6"/>
                          </a:solidFill>
                          <a:effectLst/>
                        </a:rPr>
                        <a:t>Project Management Skills</a:t>
                      </a:r>
                      <a:endParaRPr lang="en-GB" sz="2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tc>
                  <a:txBody>
                    <a:bodyPr/>
                    <a:lstStyle/>
                    <a:p>
                      <a:pPr>
                        <a:lnSpc>
                          <a:spcPct val="115000"/>
                        </a:lnSpc>
                      </a:pPr>
                      <a:r>
                        <a:rPr lang="en-GB" sz="1600" b="1" dirty="0">
                          <a:solidFill>
                            <a:schemeClr val="accent6"/>
                          </a:solidFill>
                          <a:effectLst/>
                        </a:rPr>
                        <a:t>Did you have this skill (before the module)?</a:t>
                      </a:r>
                      <a:br>
                        <a:rPr lang="en-GB" sz="1600" b="1" dirty="0">
                          <a:solidFill>
                            <a:schemeClr val="accent6"/>
                          </a:solidFill>
                          <a:effectLst/>
                        </a:rPr>
                      </a:br>
                      <a:endParaRPr lang="en-GB" sz="2000" dirty="0">
                        <a:solidFill>
                          <a:schemeClr val="accent6"/>
                        </a:solidFill>
                        <a:effectLst/>
                      </a:endParaRPr>
                    </a:p>
                    <a:p>
                      <a:pPr>
                        <a:lnSpc>
                          <a:spcPct val="115000"/>
                        </a:lnSpc>
                      </a:pPr>
                      <a:r>
                        <a:rPr lang="en-GB" sz="1600" b="1" dirty="0">
                          <a:solidFill>
                            <a:schemeClr val="accent6"/>
                          </a:solidFill>
                          <a:effectLst/>
                        </a:rPr>
                        <a:t>Yes       No</a:t>
                      </a:r>
                      <a:endParaRPr lang="en-GB" sz="2000" dirty="0">
                        <a:solidFill>
                          <a:schemeClr val="accent6"/>
                        </a:solidFill>
                        <a:effectLst/>
                      </a:endParaRPr>
                    </a:p>
                  </a:txBody>
                  <a:tcPr marL="68580" marR="68580" marT="0" marB="0" anchor="b">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tc>
                  <a:txBody>
                    <a:bodyPr/>
                    <a:lstStyle/>
                    <a:p>
                      <a:pPr>
                        <a:lnSpc>
                          <a:spcPct val="115000"/>
                        </a:lnSpc>
                      </a:pPr>
                      <a:r>
                        <a:rPr lang="en-GB" sz="1600" b="1" dirty="0">
                          <a:solidFill>
                            <a:schemeClr val="accent6"/>
                          </a:solidFill>
                          <a:effectLst/>
                        </a:rPr>
                        <a:t>If YES score 1 - 5 </a:t>
                      </a:r>
                      <a:r>
                        <a:rPr lang="en-GB" sz="1600" dirty="0">
                          <a:solidFill>
                            <a:schemeClr val="accent6"/>
                          </a:solidFill>
                          <a:effectLst/>
                        </a:rPr>
                        <a:t>(with 1 being less skilled and 5 being most skilled) How can you evidence this skill? </a:t>
                      </a:r>
                      <a:endParaRPr lang="en-GB" sz="20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extLst>
                  <a:ext uri="{0D108BD9-81ED-4DB2-BD59-A6C34878D82A}">
                    <a16:rowId xmlns:a16="http://schemas.microsoft.com/office/drawing/2014/main" val="864185685"/>
                  </a:ext>
                </a:extLst>
              </a:tr>
              <a:tr h="370840">
                <a:tc>
                  <a:txBody>
                    <a:bodyPr/>
                    <a:lstStyle/>
                    <a:p>
                      <a:pPr>
                        <a:lnSpc>
                          <a:spcPct val="115000"/>
                        </a:lnSpc>
                      </a:pPr>
                      <a:r>
                        <a:rPr lang="en-GB" sz="1400" dirty="0">
                          <a:effectLst/>
                          <a:latin typeface="+mn-lt"/>
                          <a:ea typeface="Calibri" panose="020F0502020204030204" pitchFamily="34" charset="0"/>
                          <a:cs typeface="Times New Roman" panose="02020603050405020304" pitchFamily="18" charset="0"/>
                        </a:rPr>
                        <a:t>Risk and uncertainty management </a:t>
                      </a: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r>
                        <a:rPr lang="en-GB" sz="1400" dirty="0">
                          <a:effectLst/>
                          <a:latin typeface="+mn-lt"/>
                          <a:ea typeface="Calibri" panose="020F0502020204030204" pitchFamily="34" charset="0"/>
                          <a:cs typeface="Times New Roman" panose="02020603050405020304" pitchFamily="18" charset="0"/>
                        </a:rPr>
                        <a:t>Yes</a:t>
                      </a: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r>
                        <a:rPr lang="en-GB" sz="1400" dirty="0">
                          <a:effectLst/>
                          <a:latin typeface="+mn-lt"/>
                          <a:ea typeface="Calibri" panose="020F0502020204030204" pitchFamily="34" charset="0"/>
                          <a:cs typeface="Times New Roman" panose="02020603050405020304" pitchFamily="18" charset="0"/>
                        </a:rPr>
                        <a:t>2.5</a:t>
                      </a:r>
                    </a:p>
                    <a:p>
                      <a:pPr>
                        <a:lnSpc>
                          <a:spcPct val="115000"/>
                        </a:lnSpc>
                      </a:pPr>
                      <a:r>
                        <a:rPr lang="en-GB" sz="1400" dirty="0">
                          <a:effectLst/>
                          <a:latin typeface="+mn-lt"/>
                          <a:ea typeface="Calibri" panose="020F0502020204030204" pitchFamily="34" charset="0"/>
                          <a:cs typeface="Times New Roman" panose="02020603050405020304" pitchFamily="18" charset="0"/>
                        </a:rPr>
                        <a:t>As a member of my rowing team, I organised a trip and completed a risk assessment form.  However, none of the risks occurred so I did not have to take any actions/manage that.</a:t>
                      </a: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3448742212"/>
                  </a:ext>
                </a:extLst>
              </a:tr>
            </a:tbl>
          </a:graphicData>
        </a:graphic>
      </p:graphicFrame>
    </p:spTree>
    <p:extLst>
      <p:ext uri="{BB962C8B-B14F-4D97-AF65-F5344CB8AC3E}">
        <p14:creationId xmlns:p14="http://schemas.microsoft.com/office/powerpoint/2010/main" val="19988716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387D-081E-4082-96EE-CEDCBA7A318F}"/>
              </a:ext>
            </a:extLst>
          </p:cNvPr>
          <p:cNvSpPr>
            <a:spLocks noGrp="1"/>
          </p:cNvSpPr>
          <p:nvPr>
            <p:ph type="title"/>
          </p:nvPr>
        </p:nvSpPr>
        <p:spPr/>
        <p:txBody>
          <a:bodyPr/>
          <a:lstStyle/>
          <a:p>
            <a:r>
              <a:rPr lang="en-GB" dirty="0"/>
              <a:t>Evaluating Your skill Set</a:t>
            </a:r>
          </a:p>
        </p:txBody>
      </p:sp>
      <p:sp>
        <p:nvSpPr>
          <p:cNvPr id="3" name="Content Placeholder 2">
            <a:extLst>
              <a:ext uri="{FF2B5EF4-FFF2-40B4-BE49-F238E27FC236}">
                <a16:creationId xmlns:a16="http://schemas.microsoft.com/office/drawing/2014/main" id="{C69A510E-8B24-4999-B7F1-3CEFC66D20C8}"/>
              </a:ext>
            </a:extLst>
          </p:cNvPr>
          <p:cNvSpPr>
            <a:spLocks noGrp="1"/>
          </p:cNvSpPr>
          <p:nvPr>
            <p:ph idx="1"/>
          </p:nvPr>
        </p:nvSpPr>
        <p:spPr>
          <a:xfrm>
            <a:off x="838200" y="1523158"/>
            <a:ext cx="10515600" cy="598605"/>
          </a:xfrm>
        </p:spPr>
        <p:txBody>
          <a:bodyPr>
            <a:normAutofit fontScale="92500"/>
          </a:bodyPr>
          <a:lstStyle/>
          <a:p>
            <a:r>
              <a:rPr lang="en-GB" dirty="0"/>
              <a:t>You can adapt and use the template for Part 1 of 011 Assignment</a:t>
            </a:r>
          </a:p>
        </p:txBody>
      </p:sp>
      <p:graphicFrame>
        <p:nvGraphicFramePr>
          <p:cNvPr id="4" name="Table 4">
            <a:extLst>
              <a:ext uri="{FF2B5EF4-FFF2-40B4-BE49-F238E27FC236}">
                <a16:creationId xmlns:a16="http://schemas.microsoft.com/office/drawing/2014/main" id="{594049AE-6642-4F1F-B26A-2050514EE93F}"/>
              </a:ext>
            </a:extLst>
          </p:cNvPr>
          <p:cNvGraphicFramePr>
            <a:graphicFrameLocks noGrp="1"/>
          </p:cNvGraphicFramePr>
          <p:nvPr>
            <p:extLst>
              <p:ext uri="{D42A27DB-BD31-4B8C-83A1-F6EECF244321}">
                <p14:modId xmlns:p14="http://schemas.microsoft.com/office/powerpoint/2010/main" val="1125941966"/>
              </p:ext>
            </p:extLst>
          </p:nvPr>
        </p:nvGraphicFramePr>
        <p:xfrm>
          <a:off x="1202183" y="2337951"/>
          <a:ext cx="9752861" cy="3149473"/>
        </p:xfrm>
        <a:graphic>
          <a:graphicData uri="http://schemas.openxmlformats.org/drawingml/2006/table">
            <a:tbl>
              <a:tblPr firstRow="1" bandRow="1">
                <a:tableStyleId>{00A15C55-8517-42AA-B614-E9B94910E393}</a:tableStyleId>
              </a:tblPr>
              <a:tblGrid>
                <a:gridCol w="4605589">
                  <a:extLst>
                    <a:ext uri="{9D8B030D-6E8A-4147-A177-3AD203B41FA5}">
                      <a16:colId xmlns:a16="http://schemas.microsoft.com/office/drawing/2014/main" val="1868297105"/>
                    </a:ext>
                  </a:extLst>
                </a:gridCol>
                <a:gridCol w="2101237">
                  <a:extLst>
                    <a:ext uri="{9D8B030D-6E8A-4147-A177-3AD203B41FA5}">
                      <a16:colId xmlns:a16="http://schemas.microsoft.com/office/drawing/2014/main" val="3768699924"/>
                    </a:ext>
                  </a:extLst>
                </a:gridCol>
                <a:gridCol w="3046035">
                  <a:extLst>
                    <a:ext uri="{9D8B030D-6E8A-4147-A177-3AD203B41FA5}">
                      <a16:colId xmlns:a16="http://schemas.microsoft.com/office/drawing/2014/main" val="856645858"/>
                    </a:ext>
                  </a:extLst>
                </a:gridCol>
              </a:tblGrid>
              <a:tr h="370840">
                <a:tc>
                  <a:txBody>
                    <a:bodyPr/>
                    <a:lstStyle/>
                    <a:p>
                      <a:pPr>
                        <a:lnSpc>
                          <a:spcPct val="115000"/>
                        </a:lnSpc>
                      </a:pPr>
                      <a:r>
                        <a:rPr lang="en-GB" sz="2000" b="1" dirty="0">
                          <a:solidFill>
                            <a:schemeClr val="accent6"/>
                          </a:solidFill>
                          <a:effectLst/>
                        </a:rPr>
                        <a:t>Project Management Skills</a:t>
                      </a:r>
                      <a:endParaRPr lang="en-GB" sz="2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tc>
                  <a:txBody>
                    <a:bodyPr/>
                    <a:lstStyle/>
                    <a:p>
                      <a:pPr>
                        <a:lnSpc>
                          <a:spcPct val="115000"/>
                        </a:lnSpc>
                      </a:pPr>
                      <a:r>
                        <a:rPr lang="en-GB" sz="1600" b="1" dirty="0">
                          <a:solidFill>
                            <a:schemeClr val="accent6"/>
                          </a:solidFill>
                          <a:effectLst/>
                        </a:rPr>
                        <a:t>Did you have this skill (before the module)?</a:t>
                      </a:r>
                      <a:br>
                        <a:rPr lang="en-GB" sz="1600" b="1" dirty="0">
                          <a:solidFill>
                            <a:schemeClr val="accent6"/>
                          </a:solidFill>
                          <a:effectLst/>
                        </a:rPr>
                      </a:br>
                      <a:endParaRPr lang="en-GB" sz="2000" dirty="0">
                        <a:solidFill>
                          <a:schemeClr val="accent6"/>
                        </a:solidFill>
                        <a:effectLst/>
                      </a:endParaRPr>
                    </a:p>
                    <a:p>
                      <a:pPr>
                        <a:lnSpc>
                          <a:spcPct val="115000"/>
                        </a:lnSpc>
                      </a:pPr>
                      <a:r>
                        <a:rPr lang="en-GB" sz="1600" b="1" dirty="0">
                          <a:solidFill>
                            <a:schemeClr val="accent6"/>
                          </a:solidFill>
                          <a:effectLst/>
                        </a:rPr>
                        <a:t>Yes       No</a:t>
                      </a:r>
                      <a:endParaRPr lang="en-GB" sz="2000" dirty="0">
                        <a:solidFill>
                          <a:schemeClr val="accent6"/>
                        </a:solidFill>
                        <a:effectLst/>
                      </a:endParaRPr>
                    </a:p>
                  </a:txBody>
                  <a:tcPr marL="68580" marR="68580" marT="0" marB="0" anchor="b">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tc>
                  <a:txBody>
                    <a:bodyPr/>
                    <a:lstStyle/>
                    <a:p>
                      <a:pPr>
                        <a:lnSpc>
                          <a:spcPct val="115000"/>
                        </a:lnSpc>
                      </a:pPr>
                      <a:r>
                        <a:rPr lang="en-GB" sz="1600" b="1" dirty="0">
                          <a:solidFill>
                            <a:schemeClr val="accent6"/>
                          </a:solidFill>
                          <a:effectLst/>
                        </a:rPr>
                        <a:t>If YES score 1 - 5 </a:t>
                      </a:r>
                      <a:r>
                        <a:rPr lang="en-GB" sz="1600" dirty="0">
                          <a:solidFill>
                            <a:schemeClr val="accent6"/>
                          </a:solidFill>
                          <a:effectLst/>
                        </a:rPr>
                        <a:t>(with 1 being less skilled and 5 being most skilled) How can you evidence this skill? </a:t>
                      </a:r>
                      <a:endParaRPr lang="en-GB" sz="20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extLst>
                  <a:ext uri="{0D108BD9-81ED-4DB2-BD59-A6C34878D82A}">
                    <a16:rowId xmlns:a16="http://schemas.microsoft.com/office/drawing/2014/main" val="864185685"/>
                  </a:ext>
                </a:extLst>
              </a:tr>
              <a:tr h="370840">
                <a:tc>
                  <a:txBody>
                    <a:bodyPr/>
                    <a:lstStyle/>
                    <a:p>
                      <a:pPr>
                        <a:lnSpc>
                          <a:spcPct val="115000"/>
                        </a:lnSpc>
                      </a:pPr>
                      <a:r>
                        <a:rPr lang="en-GB" sz="1400" dirty="0">
                          <a:effectLst/>
                          <a:latin typeface="+mn-lt"/>
                          <a:ea typeface="Calibri" panose="020F0502020204030204" pitchFamily="34" charset="0"/>
                          <a:cs typeface="Times New Roman" panose="02020603050405020304" pitchFamily="18" charset="0"/>
                        </a:rPr>
                        <a:t>Risk and uncertainty management </a:t>
                      </a: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r>
                        <a:rPr lang="en-GB" sz="1400" dirty="0">
                          <a:effectLst/>
                          <a:latin typeface="+mn-lt"/>
                          <a:ea typeface="Calibri" panose="020F0502020204030204" pitchFamily="34" charset="0"/>
                          <a:cs typeface="Times New Roman" panose="02020603050405020304" pitchFamily="18" charset="0"/>
                        </a:rPr>
                        <a:t>Yes</a:t>
                      </a: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r>
                        <a:rPr lang="en-GB" sz="1400" dirty="0">
                          <a:effectLst/>
                          <a:latin typeface="+mn-lt"/>
                          <a:ea typeface="Calibri" panose="020F0502020204030204" pitchFamily="34" charset="0"/>
                          <a:cs typeface="Times New Roman" panose="02020603050405020304" pitchFamily="18" charset="0"/>
                        </a:rPr>
                        <a:t>2.5</a:t>
                      </a:r>
                    </a:p>
                    <a:p>
                      <a:pPr>
                        <a:lnSpc>
                          <a:spcPct val="115000"/>
                        </a:lnSpc>
                      </a:pPr>
                      <a:r>
                        <a:rPr lang="en-GB" sz="1400" dirty="0">
                          <a:effectLst/>
                          <a:latin typeface="+mn-lt"/>
                          <a:ea typeface="Calibri" panose="020F0502020204030204" pitchFamily="34" charset="0"/>
                          <a:cs typeface="Times New Roman" panose="02020603050405020304" pitchFamily="18" charset="0"/>
                        </a:rPr>
                        <a:t>As a member of my rowing team, I organised a trip and completed a risk assessment form.  However, none of the risks occurred so I did not have to take any actions/manage that.</a:t>
                      </a: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3448742212"/>
                  </a:ext>
                </a:extLst>
              </a:tr>
            </a:tbl>
          </a:graphicData>
        </a:graphic>
      </p:graphicFrame>
    </p:spTree>
    <p:extLst>
      <p:ext uri="{BB962C8B-B14F-4D97-AF65-F5344CB8AC3E}">
        <p14:creationId xmlns:p14="http://schemas.microsoft.com/office/powerpoint/2010/main" val="5096488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6465E-413A-77BB-1A57-0219D4669B4F}"/>
              </a:ext>
            </a:extLst>
          </p:cNvPr>
          <p:cNvSpPr>
            <a:spLocks noGrp="1"/>
          </p:cNvSpPr>
          <p:nvPr>
            <p:ph type="ctrTitle"/>
          </p:nvPr>
        </p:nvSpPr>
        <p:spPr/>
        <p:txBody>
          <a:bodyPr/>
          <a:lstStyle/>
          <a:p>
            <a:r>
              <a:rPr lang="en-TT" dirty="0"/>
              <a:t>AI and PM Skills</a:t>
            </a:r>
          </a:p>
        </p:txBody>
      </p:sp>
      <p:sp>
        <p:nvSpPr>
          <p:cNvPr id="4" name="Subtitle 3">
            <a:extLst>
              <a:ext uri="{FF2B5EF4-FFF2-40B4-BE49-F238E27FC236}">
                <a16:creationId xmlns:a16="http://schemas.microsoft.com/office/drawing/2014/main" id="{B26E2BC9-613D-91B0-49A8-3E931E1C0715}"/>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19376737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2B0CE-BFAB-251A-07DF-F4BD24783C1A}"/>
              </a:ext>
            </a:extLst>
          </p:cNvPr>
          <p:cNvSpPr>
            <a:spLocks noGrp="1"/>
          </p:cNvSpPr>
          <p:nvPr>
            <p:ph type="title"/>
          </p:nvPr>
        </p:nvSpPr>
        <p:spPr>
          <a:xfrm>
            <a:off x="965209" y="217423"/>
            <a:ext cx="8982559" cy="1325563"/>
          </a:xfrm>
        </p:spPr>
        <p:txBody>
          <a:bodyPr/>
          <a:lstStyle/>
          <a:p>
            <a:r>
              <a:rPr lang="en-TT" dirty="0"/>
              <a:t>Explosive Growth of AI</a:t>
            </a:r>
          </a:p>
        </p:txBody>
      </p:sp>
      <p:pic>
        <p:nvPicPr>
          <p:cNvPr id="6" name="Content Placeholder 5">
            <a:hlinkClick r:id="rId2"/>
            <a:extLst>
              <a:ext uri="{FF2B5EF4-FFF2-40B4-BE49-F238E27FC236}">
                <a16:creationId xmlns:a16="http://schemas.microsoft.com/office/drawing/2014/main" id="{23DBCA88-39A9-B876-1506-D93CF2D896EE}"/>
              </a:ext>
            </a:extLst>
          </p:cNvPr>
          <p:cNvPicPr>
            <a:picLocks noGrp="1" noChangeAspect="1"/>
          </p:cNvPicPr>
          <p:nvPr>
            <p:ph idx="1"/>
          </p:nvPr>
        </p:nvPicPr>
        <p:blipFill>
          <a:blip r:embed="rId3"/>
          <a:stretch>
            <a:fillRect/>
          </a:stretch>
        </p:blipFill>
        <p:spPr>
          <a:xfrm>
            <a:off x="1497595" y="1542986"/>
            <a:ext cx="9196810" cy="4351338"/>
          </a:xfrm>
          <a:prstGeom prst="rect">
            <a:avLst/>
          </a:prstGeom>
        </p:spPr>
      </p:pic>
      <p:sp>
        <p:nvSpPr>
          <p:cNvPr id="8" name="TextBox 7">
            <a:extLst>
              <a:ext uri="{FF2B5EF4-FFF2-40B4-BE49-F238E27FC236}">
                <a16:creationId xmlns:a16="http://schemas.microsoft.com/office/drawing/2014/main" id="{92FE9521-5759-4687-3D8C-31BDDFB54497}"/>
              </a:ext>
            </a:extLst>
          </p:cNvPr>
          <p:cNvSpPr txBox="1"/>
          <p:nvPr/>
        </p:nvSpPr>
        <p:spPr>
          <a:xfrm>
            <a:off x="1497595" y="5988687"/>
            <a:ext cx="9107652" cy="646331"/>
          </a:xfrm>
          <a:prstGeom prst="rect">
            <a:avLst/>
          </a:prstGeom>
          <a:noFill/>
        </p:spPr>
        <p:txBody>
          <a:bodyPr wrap="square">
            <a:spAutoFit/>
          </a:bodyPr>
          <a:lstStyle/>
          <a:p>
            <a:r>
              <a:rPr lang="en-TT" dirty="0">
                <a:hlinkClick r:id="rId2"/>
              </a:rPr>
              <a:t>https://www.mckinsey.com/capabilities/quantumblack/our-insights/the-state-of-ai-how-organizations-are-rewiring-to-capture-value</a:t>
            </a:r>
            <a:r>
              <a:rPr lang="en-TT" dirty="0"/>
              <a:t> </a:t>
            </a:r>
          </a:p>
        </p:txBody>
      </p:sp>
    </p:spTree>
    <p:extLst>
      <p:ext uri="{BB962C8B-B14F-4D97-AF65-F5344CB8AC3E}">
        <p14:creationId xmlns:p14="http://schemas.microsoft.com/office/powerpoint/2010/main" val="3563320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85E1E5-F32D-4028-9BE9-9545CAE3BC8B}"/>
              </a:ext>
            </a:extLst>
          </p:cNvPr>
          <p:cNvSpPr>
            <a:spLocks noGrp="1"/>
          </p:cNvSpPr>
          <p:nvPr>
            <p:ph type="title"/>
          </p:nvPr>
        </p:nvSpPr>
        <p:spPr>
          <a:xfrm>
            <a:off x="1740024" y="61306"/>
            <a:ext cx="7111130" cy="1325563"/>
          </a:xfrm>
        </p:spPr>
        <p:txBody>
          <a:bodyPr>
            <a:normAutofit/>
          </a:bodyPr>
          <a:lstStyle/>
          <a:p>
            <a:r>
              <a:rPr lang="en-GB" dirty="0"/>
              <a:t>Why is project management so important?</a:t>
            </a:r>
          </a:p>
        </p:txBody>
      </p:sp>
      <p:sp>
        <p:nvSpPr>
          <p:cNvPr id="6" name="Content Placeholder 5">
            <a:extLst>
              <a:ext uri="{FF2B5EF4-FFF2-40B4-BE49-F238E27FC236}">
                <a16:creationId xmlns:a16="http://schemas.microsoft.com/office/drawing/2014/main" id="{2BAC4A1A-CE86-4631-BC5F-0592ECC7EA1A}"/>
              </a:ext>
            </a:extLst>
          </p:cNvPr>
          <p:cNvSpPr>
            <a:spLocks noGrp="1"/>
          </p:cNvSpPr>
          <p:nvPr>
            <p:ph idx="1"/>
          </p:nvPr>
        </p:nvSpPr>
        <p:spPr>
          <a:xfrm>
            <a:off x="838200" y="1468436"/>
            <a:ext cx="10515600" cy="4351338"/>
          </a:xfrm>
        </p:spPr>
        <p:txBody>
          <a:bodyPr>
            <a:normAutofit/>
          </a:bodyPr>
          <a:lstStyle/>
          <a:p>
            <a:pPr marL="0" indent="0">
              <a:buNone/>
            </a:pPr>
            <a:r>
              <a:rPr lang="en-GB" dirty="0"/>
              <a:t>Managing projects is difficult, as revealed in PMI’s (2021) Pulse of the Profession global survey, not all projects achieve their outcomes and/or do not succeed in all aspects.…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4" name="Chart 3" descr="73% met goals, 62% within budget and 55% on time">
            <a:extLst>
              <a:ext uri="{FF2B5EF4-FFF2-40B4-BE49-F238E27FC236}">
                <a16:creationId xmlns:a16="http://schemas.microsoft.com/office/drawing/2014/main" id="{8B21F084-9055-4EFB-B452-96FF2F938995}"/>
              </a:ext>
            </a:extLst>
          </p:cNvPr>
          <p:cNvGraphicFramePr>
            <a:graphicFrameLocks/>
          </p:cNvGraphicFramePr>
          <p:nvPr/>
        </p:nvGraphicFramePr>
        <p:xfrm>
          <a:off x="2322181" y="2955237"/>
          <a:ext cx="5765274" cy="340965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95F80A4-1FE2-4615-8459-00C4FCE5B144}"/>
              </a:ext>
            </a:extLst>
          </p:cNvPr>
          <p:cNvSpPr txBox="1"/>
          <p:nvPr/>
        </p:nvSpPr>
        <p:spPr>
          <a:xfrm>
            <a:off x="7956943" y="3648704"/>
            <a:ext cx="2166938"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71D49"/>
                </a:solidFill>
                <a:effectLst/>
                <a:uLnTx/>
                <a:uFillTx/>
                <a:latin typeface="Raleway" panose="020B0503030101060003" pitchFamily="34" charset="77"/>
                <a:ea typeface="+mn-ea"/>
                <a:cs typeface="+mn-cs"/>
              </a:rPr>
              <a:t>Remains difficult to manage quality, costs and time</a:t>
            </a:r>
          </a:p>
        </p:txBody>
      </p:sp>
      <p:sp>
        <p:nvSpPr>
          <p:cNvPr id="3" name="Oval 2">
            <a:extLst>
              <a:ext uri="{FF2B5EF4-FFF2-40B4-BE49-F238E27FC236}">
                <a16:creationId xmlns:a16="http://schemas.microsoft.com/office/drawing/2014/main" id="{7BF0A4BD-FAB2-4194-A19A-C9EE0CC41998}"/>
              </a:ext>
              <a:ext uri="{C183D7F6-B498-43B3-948B-1728B52AA6E4}">
                <adec:decorative xmlns:adec="http://schemas.microsoft.com/office/drawing/2017/decorative" val="1"/>
              </a:ext>
            </a:extLst>
          </p:cNvPr>
          <p:cNvSpPr/>
          <p:nvPr/>
        </p:nvSpPr>
        <p:spPr>
          <a:xfrm>
            <a:off x="5901676" y="2955237"/>
            <a:ext cx="2043627" cy="347048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D000"/>
              </a:solidFill>
              <a:effectLst/>
              <a:uLnTx/>
              <a:uFillTx/>
              <a:latin typeface="Raleway"/>
              <a:ea typeface="+mn-ea"/>
              <a:cs typeface="+mn-cs"/>
            </a:endParaRPr>
          </a:p>
        </p:txBody>
      </p:sp>
    </p:spTree>
    <p:extLst>
      <p:ext uri="{BB962C8B-B14F-4D97-AF65-F5344CB8AC3E}">
        <p14:creationId xmlns:p14="http://schemas.microsoft.com/office/powerpoint/2010/main" val="12616125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A28B-25CB-1ACC-940C-F48047D37BA4}"/>
              </a:ext>
            </a:extLst>
          </p:cNvPr>
          <p:cNvSpPr>
            <a:spLocks noGrp="1"/>
          </p:cNvSpPr>
          <p:nvPr>
            <p:ph type="title"/>
          </p:nvPr>
        </p:nvSpPr>
        <p:spPr>
          <a:xfrm>
            <a:off x="1052512" y="229246"/>
            <a:ext cx="8982559" cy="1325563"/>
          </a:xfrm>
        </p:spPr>
        <p:txBody>
          <a:bodyPr/>
          <a:lstStyle/>
          <a:p>
            <a:r>
              <a:rPr lang="en-US" dirty="0"/>
              <a:t>Project Management With AI (PM-AI)</a:t>
            </a:r>
            <a:endParaRPr lang="en-TT" dirty="0"/>
          </a:p>
        </p:txBody>
      </p:sp>
      <p:pic>
        <p:nvPicPr>
          <p:cNvPr id="5" name="Content Placeholder 4">
            <a:extLst>
              <a:ext uri="{FF2B5EF4-FFF2-40B4-BE49-F238E27FC236}">
                <a16:creationId xmlns:a16="http://schemas.microsoft.com/office/drawing/2014/main" id="{60EFBCA4-F2AB-6783-B895-52A2DD92B392}"/>
              </a:ext>
            </a:extLst>
          </p:cNvPr>
          <p:cNvPicPr>
            <a:picLocks noGrp="1" noChangeAspect="1"/>
          </p:cNvPicPr>
          <p:nvPr>
            <p:ph idx="1"/>
          </p:nvPr>
        </p:nvPicPr>
        <p:blipFill>
          <a:blip r:embed="rId2"/>
          <a:stretch>
            <a:fillRect/>
          </a:stretch>
        </p:blipFill>
        <p:spPr>
          <a:xfrm>
            <a:off x="1052512" y="1873152"/>
            <a:ext cx="10086975" cy="3743325"/>
          </a:xfrm>
        </p:spPr>
      </p:pic>
      <p:sp>
        <p:nvSpPr>
          <p:cNvPr id="6" name="TextBox 5">
            <a:extLst>
              <a:ext uri="{FF2B5EF4-FFF2-40B4-BE49-F238E27FC236}">
                <a16:creationId xmlns:a16="http://schemas.microsoft.com/office/drawing/2014/main" id="{54F3FE4C-A910-E808-CFDC-DFC9940CCC5C}"/>
              </a:ext>
            </a:extLst>
          </p:cNvPr>
          <p:cNvSpPr txBox="1"/>
          <p:nvPr/>
        </p:nvSpPr>
        <p:spPr>
          <a:xfrm>
            <a:off x="1052512" y="5944849"/>
            <a:ext cx="7962111" cy="400110"/>
          </a:xfrm>
          <a:prstGeom prst="rect">
            <a:avLst/>
          </a:prstGeom>
          <a:noFill/>
        </p:spPr>
        <p:txBody>
          <a:bodyPr wrap="square">
            <a:spAutoFit/>
          </a:bodyPr>
          <a:lstStyle/>
          <a:p>
            <a:r>
              <a:rPr lang="en-US" sz="2000" dirty="0">
                <a:hlinkClick r:id="rId3"/>
              </a:rPr>
              <a:t>PMI (2023) Shaping the Future of Project Management With AI </a:t>
            </a:r>
            <a:endParaRPr lang="en-TT" sz="2000" dirty="0"/>
          </a:p>
        </p:txBody>
      </p:sp>
    </p:spTree>
    <p:extLst>
      <p:ext uri="{BB962C8B-B14F-4D97-AF65-F5344CB8AC3E}">
        <p14:creationId xmlns:p14="http://schemas.microsoft.com/office/powerpoint/2010/main" val="19408645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92D79-BA47-4793-92F4-3654AB3AE510}"/>
              </a:ext>
            </a:extLst>
          </p:cNvPr>
          <p:cNvSpPr>
            <a:spLocks noGrp="1"/>
          </p:cNvSpPr>
          <p:nvPr>
            <p:ph type="title"/>
          </p:nvPr>
        </p:nvSpPr>
        <p:spPr>
          <a:xfrm>
            <a:off x="1025912" y="172819"/>
            <a:ext cx="9800945" cy="1325563"/>
          </a:xfrm>
        </p:spPr>
        <p:txBody>
          <a:bodyPr/>
          <a:lstStyle/>
          <a:p>
            <a:r>
              <a:rPr lang="en-US" dirty="0"/>
              <a:t>Support </a:t>
            </a:r>
            <a:r>
              <a:rPr lang="en-US" dirty="0" err="1"/>
              <a:t>GenAI</a:t>
            </a:r>
            <a:r>
              <a:rPr lang="en-US" dirty="0"/>
              <a:t> can provide for specific project tasks</a:t>
            </a:r>
            <a:endParaRPr lang="en-TT" dirty="0"/>
          </a:p>
        </p:txBody>
      </p:sp>
      <p:sp>
        <p:nvSpPr>
          <p:cNvPr id="5" name="TextBox 4">
            <a:extLst>
              <a:ext uri="{FF2B5EF4-FFF2-40B4-BE49-F238E27FC236}">
                <a16:creationId xmlns:a16="http://schemas.microsoft.com/office/drawing/2014/main" id="{877E26F2-7830-1E20-4978-931D70858798}"/>
              </a:ext>
            </a:extLst>
          </p:cNvPr>
          <p:cNvSpPr txBox="1"/>
          <p:nvPr/>
        </p:nvSpPr>
        <p:spPr>
          <a:xfrm>
            <a:off x="1540726" y="6333850"/>
            <a:ext cx="9075235" cy="461665"/>
          </a:xfrm>
          <a:prstGeom prst="rect">
            <a:avLst/>
          </a:prstGeom>
          <a:noFill/>
        </p:spPr>
        <p:txBody>
          <a:bodyPr wrap="square">
            <a:spAutoFit/>
          </a:bodyPr>
          <a:lstStyle/>
          <a:p>
            <a:r>
              <a:rPr lang="en-US" sz="2400" dirty="0">
                <a:hlinkClick r:id="rId2"/>
              </a:rPr>
              <a:t>PMI (2023) Shaping the Future of Project Management With AI </a:t>
            </a:r>
            <a:endParaRPr lang="en-TT" sz="2400" dirty="0"/>
          </a:p>
        </p:txBody>
      </p:sp>
      <p:pic>
        <p:nvPicPr>
          <p:cNvPr id="9" name="Content Placeholder 8">
            <a:extLst>
              <a:ext uri="{FF2B5EF4-FFF2-40B4-BE49-F238E27FC236}">
                <a16:creationId xmlns:a16="http://schemas.microsoft.com/office/drawing/2014/main" id="{B7675356-A1D4-1178-A854-ED24195B2052}"/>
              </a:ext>
            </a:extLst>
          </p:cNvPr>
          <p:cNvPicPr>
            <a:picLocks noGrp="1" noChangeAspect="1"/>
          </p:cNvPicPr>
          <p:nvPr>
            <p:ph idx="1"/>
          </p:nvPr>
        </p:nvPicPr>
        <p:blipFill>
          <a:blip r:embed="rId3"/>
          <a:stretch>
            <a:fillRect/>
          </a:stretch>
        </p:blipFill>
        <p:spPr>
          <a:xfrm>
            <a:off x="3457762" y="1386551"/>
            <a:ext cx="5808901" cy="4790412"/>
          </a:xfrm>
        </p:spPr>
      </p:pic>
    </p:spTree>
    <p:extLst>
      <p:ext uri="{BB962C8B-B14F-4D97-AF65-F5344CB8AC3E}">
        <p14:creationId xmlns:p14="http://schemas.microsoft.com/office/powerpoint/2010/main" val="16832921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36A5D-7118-E63D-C718-4129C54DD40D}"/>
              </a:ext>
            </a:extLst>
          </p:cNvPr>
          <p:cNvSpPr>
            <a:spLocks noGrp="1"/>
          </p:cNvSpPr>
          <p:nvPr>
            <p:ph type="title"/>
          </p:nvPr>
        </p:nvSpPr>
        <p:spPr>
          <a:xfrm>
            <a:off x="927410" y="262028"/>
            <a:ext cx="8982559" cy="1325563"/>
          </a:xfrm>
        </p:spPr>
        <p:txBody>
          <a:bodyPr/>
          <a:lstStyle/>
          <a:p>
            <a:r>
              <a:rPr lang="en-TT" dirty="0"/>
              <a:t>AI in Project Management</a:t>
            </a:r>
          </a:p>
        </p:txBody>
      </p:sp>
      <p:pic>
        <p:nvPicPr>
          <p:cNvPr id="5" name="Content Placeholder 4">
            <a:extLst>
              <a:ext uri="{FF2B5EF4-FFF2-40B4-BE49-F238E27FC236}">
                <a16:creationId xmlns:a16="http://schemas.microsoft.com/office/drawing/2014/main" id="{BE88D103-6EA1-C3E1-DD1C-35DA4ADD1C03}"/>
              </a:ext>
            </a:extLst>
          </p:cNvPr>
          <p:cNvPicPr>
            <a:picLocks noGrp="1" noChangeAspect="1"/>
          </p:cNvPicPr>
          <p:nvPr>
            <p:ph idx="1"/>
          </p:nvPr>
        </p:nvPicPr>
        <p:blipFill>
          <a:blip r:embed="rId2"/>
          <a:stretch>
            <a:fillRect/>
          </a:stretch>
        </p:blipFill>
        <p:spPr>
          <a:xfrm>
            <a:off x="927410" y="1971402"/>
            <a:ext cx="10515600" cy="3591314"/>
          </a:xfrm>
        </p:spPr>
      </p:pic>
      <p:sp>
        <p:nvSpPr>
          <p:cNvPr id="7" name="TextBox 6">
            <a:extLst>
              <a:ext uri="{FF2B5EF4-FFF2-40B4-BE49-F238E27FC236}">
                <a16:creationId xmlns:a16="http://schemas.microsoft.com/office/drawing/2014/main" id="{AF92C9A1-5579-8CAE-4565-ED007C13B437}"/>
              </a:ext>
            </a:extLst>
          </p:cNvPr>
          <p:cNvSpPr txBox="1"/>
          <p:nvPr/>
        </p:nvSpPr>
        <p:spPr>
          <a:xfrm>
            <a:off x="927410" y="5686451"/>
            <a:ext cx="6094140" cy="461665"/>
          </a:xfrm>
          <a:prstGeom prst="rect">
            <a:avLst/>
          </a:prstGeom>
          <a:noFill/>
        </p:spPr>
        <p:txBody>
          <a:bodyPr wrap="square">
            <a:spAutoFit/>
          </a:bodyPr>
          <a:lstStyle/>
          <a:p>
            <a:r>
              <a:rPr lang="en-US" sz="2400" dirty="0">
                <a:hlinkClick r:id="rId3"/>
              </a:rPr>
              <a:t>Holzmann et al 2022</a:t>
            </a:r>
            <a:endParaRPr lang="en-TT" sz="2400" dirty="0"/>
          </a:p>
        </p:txBody>
      </p:sp>
    </p:spTree>
    <p:extLst>
      <p:ext uri="{BB962C8B-B14F-4D97-AF65-F5344CB8AC3E}">
        <p14:creationId xmlns:p14="http://schemas.microsoft.com/office/powerpoint/2010/main" val="8785224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4EB18-BB57-958D-174F-84CB772AC2AB}"/>
              </a:ext>
            </a:extLst>
          </p:cNvPr>
          <p:cNvSpPr>
            <a:spLocks noGrp="1"/>
          </p:cNvSpPr>
          <p:nvPr>
            <p:ph type="title"/>
          </p:nvPr>
        </p:nvSpPr>
        <p:spPr>
          <a:xfrm>
            <a:off x="927410" y="245407"/>
            <a:ext cx="8982559" cy="1325563"/>
          </a:xfrm>
        </p:spPr>
        <p:txBody>
          <a:bodyPr/>
          <a:lstStyle/>
          <a:p>
            <a:r>
              <a:rPr lang="en-US" dirty="0"/>
              <a:t>Implications of AI for Project Management</a:t>
            </a:r>
            <a:endParaRPr lang="en-TT" dirty="0"/>
          </a:p>
        </p:txBody>
      </p:sp>
      <p:sp>
        <p:nvSpPr>
          <p:cNvPr id="3" name="Content Placeholder 2">
            <a:extLst>
              <a:ext uri="{FF2B5EF4-FFF2-40B4-BE49-F238E27FC236}">
                <a16:creationId xmlns:a16="http://schemas.microsoft.com/office/drawing/2014/main" id="{BA10CA18-BF06-1282-14E6-F33A08A94C72}"/>
              </a:ext>
            </a:extLst>
          </p:cNvPr>
          <p:cNvSpPr>
            <a:spLocks noGrp="1"/>
          </p:cNvSpPr>
          <p:nvPr>
            <p:ph sz="half" idx="1"/>
          </p:nvPr>
        </p:nvSpPr>
        <p:spPr/>
        <p:txBody>
          <a:bodyPr>
            <a:normAutofit/>
          </a:bodyPr>
          <a:lstStyle/>
          <a:p>
            <a:r>
              <a:rPr lang="en-US" dirty="0"/>
              <a:t>AI-powered tools will take over administrative tasks for project managers </a:t>
            </a:r>
          </a:p>
          <a:p>
            <a:endParaRPr lang="en-US" dirty="0"/>
          </a:p>
          <a:p>
            <a:r>
              <a:rPr lang="en-US" dirty="0"/>
              <a:t>AI tools can analyze data from current and previous projects to provide insights</a:t>
            </a:r>
          </a:p>
          <a:p>
            <a:endParaRPr lang="en-US" dirty="0"/>
          </a:p>
          <a:p>
            <a:endParaRPr lang="en-US" dirty="0"/>
          </a:p>
          <a:p>
            <a:endParaRPr lang="en-TT" dirty="0"/>
          </a:p>
        </p:txBody>
      </p:sp>
      <p:sp>
        <p:nvSpPr>
          <p:cNvPr id="7" name="Content Placeholder 6">
            <a:extLst>
              <a:ext uri="{FF2B5EF4-FFF2-40B4-BE49-F238E27FC236}">
                <a16:creationId xmlns:a16="http://schemas.microsoft.com/office/drawing/2014/main" id="{7108F36B-F672-AB15-5552-3809096C7C74}"/>
              </a:ext>
            </a:extLst>
          </p:cNvPr>
          <p:cNvSpPr>
            <a:spLocks noGrp="1"/>
          </p:cNvSpPr>
          <p:nvPr>
            <p:ph sz="half" idx="2"/>
          </p:nvPr>
        </p:nvSpPr>
        <p:spPr>
          <a:xfrm>
            <a:off x="6172202" y="1825625"/>
            <a:ext cx="5181600" cy="4351338"/>
          </a:xfrm>
        </p:spPr>
        <p:txBody>
          <a:bodyPr>
            <a:normAutofit/>
          </a:bodyPr>
          <a:lstStyle/>
          <a:p>
            <a:r>
              <a:rPr lang="en-US" dirty="0"/>
              <a:t>Cost-benefit analyses of different options; or integration of current economic conditions into expected returns</a:t>
            </a:r>
          </a:p>
          <a:p>
            <a:endParaRPr lang="en-US" dirty="0"/>
          </a:p>
          <a:p>
            <a:r>
              <a:rPr lang="en-US" dirty="0"/>
              <a:t>Reporting, updating project plans based on changes to resources’ availability </a:t>
            </a:r>
          </a:p>
          <a:p>
            <a:endParaRPr lang="en-TT" dirty="0"/>
          </a:p>
        </p:txBody>
      </p:sp>
      <p:sp>
        <p:nvSpPr>
          <p:cNvPr id="4" name="TextBox 3">
            <a:extLst>
              <a:ext uri="{FF2B5EF4-FFF2-40B4-BE49-F238E27FC236}">
                <a16:creationId xmlns:a16="http://schemas.microsoft.com/office/drawing/2014/main" id="{53602E8B-6764-BF84-D214-B45FED6C7165}"/>
              </a:ext>
            </a:extLst>
          </p:cNvPr>
          <p:cNvSpPr txBox="1"/>
          <p:nvPr/>
        </p:nvSpPr>
        <p:spPr>
          <a:xfrm>
            <a:off x="927410" y="4965532"/>
            <a:ext cx="2094570" cy="461665"/>
          </a:xfrm>
          <a:prstGeom prst="rect">
            <a:avLst/>
          </a:prstGeom>
          <a:noFill/>
        </p:spPr>
        <p:txBody>
          <a:bodyPr wrap="square">
            <a:spAutoFit/>
          </a:bodyPr>
          <a:lstStyle/>
          <a:p>
            <a:r>
              <a:rPr lang="en-US" sz="2400" dirty="0">
                <a:hlinkClick r:id="rId2"/>
              </a:rPr>
              <a:t>PMI (2021)</a:t>
            </a:r>
            <a:endParaRPr lang="en-TT" sz="2400" dirty="0"/>
          </a:p>
        </p:txBody>
      </p:sp>
      <p:sp>
        <p:nvSpPr>
          <p:cNvPr id="5" name="TextBox 4">
            <a:extLst>
              <a:ext uri="{FF2B5EF4-FFF2-40B4-BE49-F238E27FC236}">
                <a16:creationId xmlns:a16="http://schemas.microsoft.com/office/drawing/2014/main" id="{61E66110-92F0-9D7E-A0BC-733F7D9818BC}"/>
              </a:ext>
            </a:extLst>
          </p:cNvPr>
          <p:cNvSpPr txBox="1"/>
          <p:nvPr/>
        </p:nvSpPr>
        <p:spPr>
          <a:xfrm>
            <a:off x="6335577" y="5593588"/>
            <a:ext cx="3845486" cy="830997"/>
          </a:xfrm>
          <a:prstGeom prst="rect">
            <a:avLst/>
          </a:prstGeom>
          <a:noFill/>
        </p:spPr>
        <p:txBody>
          <a:bodyPr wrap="square">
            <a:spAutoFit/>
          </a:bodyPr>
          <a:lstStyle/>
          <a:p>
            <a:r>
              <a:rPr lang="en-TT" sz="2400" dirty="0">
                <a:hlinkClick r:id="rId3"/>
              </a:rPr>
              <a:t>Chamorro-</a:t>
            </a:r>
            <a:r>
              <a:rPr lang="en-TT" sz="2400" dirty="0" err="1">
                <a:hlinkClick r:id="rId3"/>
              </a:rPr>
              <a:t>Premuzic</a:t>
            </a:r>
            <a:r>
              <a:rPr lang="en-TT" sz="2400" dirty="0">
                <a:hlinkClick r:id="rId3"/>
              </a:rPr>
              <a:t> and Boyce (2023)</a:t>
            </a:r>
            <a:endParaRPr lang="en-TT" sz="2400" dirty="0"/>
          </a:p>
        </p:txBody>
      </p:sp>
    </p:spTree>
    <p:extLst>
      <p:ext uri="{BB962C8B-B14F-4D97-AF65-F5344CB8AC3E}">
        <p14:creationId xmlns:p14="http://schemas.microsoft.com/office/powerpoint/2010/main" val="17054795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6963-F48C-0873-0827-E95C13F1FB39}"/>
              </a:ext>
            </a:extLst>
          </p:cNvPr>
          <p:cNvSpPr>
            <a:spLocks noGrp="1"/>
          </p:cNvSpPr>
          <p:nvPr>
            <p:ph type="title"/>
          </p:nvPr>
        </p:nvSpPr>
        <p:spPr>
          <a:xfrm>
            <a:off x="838200" y="150516"/>
            <a:ext cx="8982559" cy="1325563"/>
          </a:xfrm>
        </p:spPr>
        <p:txBody>
          <a:bodyPr/>
          <a:lstStyle/>
          <a:p>
            <a:r>
              <a:rPr lang="en-US" dirty="0"/>
              <a:t>6 Aspects of Project Management that Will Be Disrupted</a:t>
            </a:r>
            <a:endParaRPr lang="en-TT" dirty="0"/>
          </a:p>
        </p:txBody>
      </p:sp>
      <p:graphicFrame>
        <p:nvGraphicFramePr>
          <p:cNvPr id="4" name="Content Placeholder 3">
            <a:extLst>
              <a:ext uri="{FF2B5EF4-FFF2-40B4-BE49-F238E27FC236}">
                <a16:creationId xmlns:a16="http://schemas.microsoft.com/office/drawing/2014/main" id="{20F6A5CF-0063-D8C0-C7A0-64D6AF341BCD}"/>
              </a:ext>
            </a:extLst>
          </p:cNvPr>
          <p:cNvGraphicFramePr>
            <a:graphicFrameLocks noGrp="1"/>
          </p:cNvGraphicFramePr>
          <p:nvPr>
            <p:ph idx="1"/>
            <p:extLst>
              <p:ext uri="{D42A27DB-BD31-4B8C-83A1-F6EECF244321}">
                <p14:modId xmlns:p14="http://schemas.microsoft.com/office/powerpoint/2010/main" val="836560652"/>
              </p:ext>
            </p:extLst>
          </p:nvPr>
        </p:nvGraphicFramePr>
        <p:xfrm>
          <a:off x="838200" y="147607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EA5E38D-5846-49DE-5C7B-6FE4132D2013}"/>
              </a:ext>
            </a:extLst>
          </p:cNvPr>
          <p:cNvSpPr txBox="1"/>
          <p:nvPr/>
        </p:nvSpPr>
        <p:spPr>
          <a:xfrm>
            <a:off x="838200" y="6027003"/>
            <a:ext cx="10848278" cy="830997"/>
          </a:xfrm>
          <a:prstGeom prst="rect">
            <a:avLst/>
          </a:prstGeom>
          <a:noFill/>
        </p:spPr>
        <p:txBody>
          <a:bodyPr wrap="square">
            <a:spAutoFit/>
          </a:bodyPr>
          <a:lstStyle/>
          <a:p>
            <a:r>
              <a:rPr lang="en-TT" sz="2400" dirty="0">
                <a:hlinkClick r:id="rId7"/>
              </a:rPr>
              <a:t>Nieto-Rodriguez and Vargas (2023) </a:t>
            </a:r>
            <a:r>
              <a:rPr lang="en-US" sz="2400" dirty="0">
                <a:hlinkClick r:id="rId7"/>
              </a:rPr>
              <a:t>How AI Will Transform Project Management</a:t>
            </a:r>
            <a:endParaRPr lang="en-TT" sz="2400" dirty="0"/>
          </a:p>
        </p:txBody>
      </p:sp>
    </p:spTree>
    <p:extLst>
      <p:ext uri="{BB962C8B-B14F-4D97-AF65-F5344CB8AC3E}">
        <p14:creationId xmlns:p14="http://schemas.microsoft.com/office/powerpoint/2010/main" val="36331944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A1D9C-3714-BB41-906E-5905358D59E3}"/>
              </a:ext>
            </a:extLst>
          </p:cNvPr>
          <p:cNvSpPr>
            <a:spLocks noGrp="1"/>
          </p:cNvSpPr>
          <p:nvPr>
            <p:ph type="title"/>
          </p:nvPr>
        </p:nvSpPr>
        <p:spPr>
          <a:xfrm>
            <a:off x="514815" y="332357"/>
            <a:ext cx="3489014" cy="1325563"/>
          </a:xfrm>
        </p:spPr>
        <p:txBody>
          <a:bodyPr>
            <a:noAutofit/>
          </a:bodyPr>
          <a:lstStyle/>
          <a:p>
            <a:r>
              <a:rPr lang="en-TT" sz="2800" dirty="0"/>
              <a:t>AI Skills and Tools for Project Managers</a:t>
            </a:r>
          </a:p>
        </p:txBody>
      </p:sp>
      <p:pic>
        <p:nvPicPr>
          <p:cNvPr id="5" name="Picture 4">
            <a:extLst>
              <a:ext uri="{FF2B5EF4-FFF2-40B4-BE49-F238E27FC236}">
                <a16:creationId xmlns:a16="http://schemas.microsoft.com/office/drawing/2014/main" id="{16B91613-338C-DB67-DE56-87D0B1926970}"/>
              </a:ext>
            </a:extLst>
          </p:cNvPr>
          <p:cNvPicPr>
            <a:picLocks noChangeAspect="1"/>
          </p:cNvPicPr>
          <p:nvPr/>
        </p:nvPicPr>
        <p:blipFill>
          <a:blip r:embed="rId2"/>
          <a:stretch>
            <a:fillRect/>
          </a:stretch>
        </p:blipFill>
        <p:spPr>
          <a:xfrm>
            <a:off x="4609170" y="214035"/>
            <a:ext cx="7068015" cy="6429930"/>
          </a:xfrm>
          <a:prstGeom prst="rect">
            <a:avLst/>
          </a:prstGeom>
        </p:spPr>
      </p:pic>
      <p:sp>
        <p:nvSpPr>
          <p:cNvPr id="6" name="TextBox 5">
            <a:extLst>
              <a:ext uri="{FF2B5EF4-FFF2-40B4-BE49-F238E27FC236}">
                <a16:creationId xmlns:a16="http://schemas.microsoft.com/office/drawing/2014/main" id="{3F666C61-F95F-74DA-26CF-18137E9CB23F}"/>
              </a:ext>
            </a:extLst>
          </p:cNvPr>
          <p:cNvSpPr txBox="1"/>
          <p:nvPr/>
        </p:nvSpPr>
        <p:spPr>
          <a:xfrm>
            <a:off x="369849" y="5348108"/>
            <a:ext cx="3187390" cy="1200329"/>
          </a:xfrm>
          <a:prstGeom prst="rect">
            <a:avLst/>
          </a:prstGeom>
          <a:noFill/>
        </p:spPr>
        <p:txBody>
          <a:bodyPr wrap="square">
            <a:spAutoFit/>
          </a:bodyPr>
          <a:lstStyle/>
          <a:p>
            <a:r>
              <a:rPr lang="en-US" sz="2400" dirty="0">
                <a:hlinkClick r:id="rId3"/>
              </a:rPr>
              <a:t>PMI (2023) Shaping the Future of Project Management With AI </a:t>
            </a:r>
            <a:endParaRPr lang="en-TT" sz="2400" dirty="0"/>
          </a:p>
        </p:txBody>
      </p:sp>
      <p:pic>
        <p:nvPicPr>
          <p:cNvPr id="7" name="Picture 6">
            <a:extLst>
              <a:ext uri="{FF2B5EF4-FFF2-40B4-BE49-F238E27FC236}">
                <a16:creationId xmlns:a16="http://schemas.microsoft.com/office/drawing/2014/main" id="{E03A5B06-0080-1CA5-E24D-48D9F9B9881A}"/>
              </a:ext>
            </a:extLst>
          </p:cNvPr>
          <p:cNvPicPr>
            <a:picLocks noChangeAspect="1"/>
          </p:cNvPicPr>
          <p:nvPr/>
        </p:nvPicPr>
        <p:blipFill rotWithShape="1">
          <a:blip r:embed="rId4"/>
          <a:srcRect l="14754" t="15273" r="9725" b="19915"/>
          <a:stretch/>
        </p:blipFill>
        <p:spPr>
          <a:xfrm>
            <a:off x="819902" y="1771886"/>
            <a:ext cx="2379215" cy="2041864"/>
          </a:xfrm>
          <a:prstGeom prst="rect">
            <a:avLst/>
          </a:prstGeom>
        </p:spPr>
      </p:pic>
      <p:sp>
        <p:nvSpPr>
          <p:cNvPr id="8" name="TextBox 7">
            <a:extLst>
              <a:ext uri="{FF2B5EF4-FFF2-40B4-BE49-F238E27FC236}">
                <a16:creationId xmlns:a16="http://schemas.microsoft.com/office/drawing/2014/main" id="{D0E55D27-3AFE-0E75-9AF0-C225E8534789}"/>
              </a:ext>
            </a:extLst>
          </p:cNvPr>
          <p:cNvSpPr txBox="1"/>
          <p:nvPr/>
        </p:nvSpPr>
        <p:spPr>
          <a:xfrm>
            <a:off x="442350" y="3932946"/>
            <a:ext cx="3187390" cy="461665"/>
          </a:xfrm>
          <a:prstGeom prst="rect">
            <a:avLst/>
          </a:prstGeom>
          <a:noFill/>
        </p:spPr>
        <p:txBody>
          <a:bodyPr wrap="square">
            <a:spAutoFit/>
          </a:bodyPr>
          <a:lstStyle/>
          <a:p>
            <a:r>
              <a:rPr lang="en-TT" sz="2400" dirty="0"/>
              <a:t>PMI Talent Triangle</a:t>
            </a:r>
          </a:p>
        </p:txBody>
      </p:sp>
    </p:spTree>
    <p:extLst>
      <p:ext uri="{BB962C8B-B14F-4D97-AF65-F5344CB8AC3E}">
        <p14:creationId xmlns:p14="http://schemas.microsoft.com/office/powerpoint/2010/main" val="22787905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0C62-D54D-BDDB-2800-0298F9542D47}"/>
              </a:ext>
            </a:extLst>
          </p:cNvPr>
          <p:cNvSpPr>
            <a:spLocks noGrp="1"/>
          </p:cNvSpPr>
          <p:nvPr>
            <p:ph type="ctrTitle"/>
          </p:nvPr>
        </p:nvSpPr>
        <p:spPr/>
        <p:txBody>
          <a:bodyPr/>
          <a:lstStyle/>
          <a:p>
            <a:r>
              <a:rPr lang="en-TT" dirty="0"/>
              <a:t>Activity- </a:t>
            </a:r>
            <a:r>
              <a:rPr lang="en-TT" dirty="0">
                <a:hlinkClick r:id="rId2" action="ppaction://hlinkpres?slideindex=1&amp;slidetitle="/>
              </a:rPr>
              <a:t>Jeopardy</a:t>
            </a:r>
            <a:r>
              <a:rPr lang="en-TT" dirty="0"/>
              <a:t> </a:t>
            </a:r>
          </a:p>
        </p:txBody>
      </p:sp>
      <p:sp>
        <p:nvSpPr>
          <p:cNvPr id="4" name="Subtitle 3">
            <a:extLst>
              <a:ext uri="{FF2B5EF4-FFF2-40B4-BE49-F238E27FC236}">
                <a16:creationId xmlns:a16="http://schemas.microsoft.com/office/drawing/2014/main" id="{B6F4AEB4-F81E-D93F-A1BF-F8D3FFECBFBC}"/>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11101818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8285E-E3EE-4845-9ADD-803FEF9DE5C8}"/>
              </a:ext>
            </a:extLst>
          </p:cNvPr>
          <p:cNvSpPr>
            <a:spLocks noGrp="1"/>
          </p:cNvSpPr>
          <p:nvPr>
            <p:ph type="ctrTitle"/>
          </p:nvPr>
        </p:nvSpPr>
        <p:spPr/>
        <p:txBody>
          <a:bodyPr/>
          <a:lstStyle/>
          <a:p>
            <a:r>
              <a:rPr lang="en-TT" dirty="0"/>
              <a:t>011 Individual Assignment</a:t>
            </a:r>
          </a:p>
        </p:txBody>
      </p:sp>
      <p:sp>
        <p:nvSpPr>
          <p:cNvPr id="3" name="Subtitle 2">
            <a:extLst>
              <a:ext uri="{FF2B5EF4-FFF2-40B4-BE49-F238E27FC236}">
                <a16:creationId xmlns:a16="http://schemas.microsoft.com/office/drawing/2014/main" id="{96F387D5-0463-46A6-9783-C6C9B8E8C035}"/>
              </a:ext>
            </a:extLst>
          </p:cNvPr>
          <p:cNvSpPr>
            <a:spLocks noGrp="1"/>
          </p:cNvSpPr>
          <p:nvPr>
            <p:ph type="subTitle" idx="1"/>
          </p:nvPr>
        </p:nvSpPr>
        <p:spPr/>
        <p:txBody>
          <a:bodyPr>
            <a:normAutofit/>
          </a:bodyPr>
          <a:lstStyle/>
          <a:p>
            <a:r>
              <a:rPr lang="en-TT" b="1" dirty="0"/>
              <a:t>Available on:</a:t>
            </a:r>
          </a:p>
          <a:p>
            <a:r>
              <a:rPr lang="en-TT" dirty="0"/>
              <a:t>Canvas: </a:t>
            </a:r>
            <a:r>
              <a:rPr lang="en-TT" dirty="0">
                <a:hlinkClick r:id="rId2"/>
              </a:rPr>
              <a:t>011 Assessment Details</a:t>
            </a:r>
            <a:r>
              <a:rPr lang="en-TT" dirty="0"/>
              <a:t> </a:t>
            </a:r>
          </a:p>
          <a:p>
            <a:endParaRPr lang="en-TT" dirty="0"/>
          </a:p>
        </p:txBody>
      </p:sp>
    </p:spTree>
    <p:extLst>
      <p:ext uri="{BB962C8B-B14F-4D97-AF65-F5344CB8AC3E}">
        <p14:creationId xmlns:p14="http://schemas.microsoft.com/office/powerpoint/2010/main" val="2968961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04917-8734-4939-B1AF-0153CC33213A}"/>
              </a:ext>
            </a:extLst>
          </p:cNvPr>
          <p:cNvSpPr>
            <a:spLocks noGrp="1"/>
          </p:cNvSpPr>
          <p:nvPr>
            <p:ph type="title"/>
          </p:nvPr>
        </p:nvSpPr>
        <p:spPr>
          <a:xfrm>
            <a:off x="838200" y="283164"/>
            <a:ext cx="9890501" cy="1325563"/>
          </a:xfrm>
        </p:spPr>
        <p:txBody>
          <a:bodyPr>
            <a:normAutofit/>
          </a:bodyPr>
          <a:lstStyle/>
          <a:p>
            <a:r>
              <a:rPr lang="en-GB" dirty="0"/>
              <a:t>Part 1 </a:t>
            </a:r>
            <a:r>
              <a:rPr lang="en-TT" dirty="0"/>
              <a:t>Skills of a Project Manager and me (25%)</a:t>
            </a:r>
            <a:endParaRPr lang="en-GB" dirty="0"/>
          </a:p>
        </p:txBody>
      </p:sp>
      <p:sp>
        <p:nvSpPr>
          <p:cNvPr id="3" name="Content Placeholder 2">
            <a:extLst>
              <a:ext uri="{FF2B5EF4-FFF2-40B4-BE49-F238E27FC236}">
                <a16:creationId xmlns:a16="http://schemas.microsoft.com/office/drawing/2014/main" id="{B9BF1D0E-117E-4844-9822-920D217162F2}"/>
              </a:ext>
            </a:extLst>
          </p:cNvPr>
          <p:cNvSpPr>
            <a:spLocks noGrp="1"/>
          </p:cNvSpPr>
          <p:nvPr>
            <p:ph idx="1"/>
          </p:nvPr>
        </p:nvSpPr>
        <p:spPr>
          <a:xfrm>
            <a:off x="479501" y="1750741"/>
            <a:ext cx="11285035" cy="4928838"/>
          </a:xfrm>
        </p:spPr>
        <p:txBody>
          <a:bodyPr>
            <a:normAutofit/>
          </a:bodyPr>
          <a:lstStyle/>
          <a:p>
            <a:pPr marL="457200" lvl="1" indent="0">
              <a:lnSpc>
                <a:spcPct val="120000"/>
              </a:lnSpc>
              <a:buNone/>
            </a:pPr>
            <a:r>
              <a:rPr lang="en-US" b="0" i="0" dirty="0">
                <a:solidFill>
                  <a:srgbClr val="071D49"/>
                </a:solidFill>
                <a:effectLst/>
                <a:latin typeface="+mn-lt"/>
              </a:rPr>
              <a:t>Approx. 1000 words, not including any tables [learning outcomes: LO1; LO2; LO4]</a:t>
            </a:r>
          </a:p>
          <a:p>
            <a:pPr marL="457200" lvl="1" indent="0">
              <a:lnSpc>
                <a:spcPct val="120000"/>
              </a:lnSpc>
              <a:buNone/>
            </a:pPr>
            <a:r>
              <a:rPr lang="en-US" b="1" i="0" dirty="0">
                <a:solidFill>
                  <a:srgbClr val="071D49"/>
                </a:solidFill>
                <a:effectLst/>
                <a:latin typeface="+mn-lt"/>
              </a:rPr>
              <a:t>1.1 Knowledge and Skills needed to be a successful project manager</a:t>
            </a:r>
            <a:br>
              <a:rPr lang="en-US" dirty="0">
                <a:latin typeface="+mn-lt"/>
              </a:rPr>
            </a:br>
            <a:r>
              <a:rPr lang="en-US" b="0" i="1" dirty="0">
                <a:solidFill>
                  <a:srgbClr val="071D49"/>
                </a:solidFill>
                <a:effectLst/>
                <a:latin typeface="+mn-lt"/>
              </a:rPr>
              <a:t>(complete within the first 3 weeks of the module)</a:t>
            </a:r>
            <a:br>
              <a:rPr lang="en-US" dirty="0">
                <a:latin typeface="+mn-lt"/>
              </a:rPr>
            </a:br>
            <a:r>
              <a:rPr lang="en-US" b="0" i="0" dirty="0">
                <a:solidFill>
                  <a:srgbClr val="071D49"/>
                </a:solidFill>
                <a:effectLst/>
                <a:latin typeface="+mn-lt"/>
              </a:rPr>
              <a:t>Discuss the different knowledge and skills, this should include both the soft skills (e.g. team work, management leadership, communication, etc.) </a:t>
            </a:r>
            <a:r>
              <a:rPr lang="en-US" b="0" i="0" dirty="0" err="1">
                <a:solidFill>
                  <a:srgbClr val="071D49"/>
                </a:solidFill>
                <a:effectLst/>
                <a:latin typeface="+mn-lt"/>
              </a:rPr>
              <a:t>organisational</a:t>
            </a:r>
            <a:r>
              <a:rPr lang="en-US" b="0" i="0" dirty="0">
                <a:solidFill>
                  <a:srgbClr val="071D49"/>
                </a:solidFill>
                <a:effectLst/>
                <a:latin typeface="+mn-lt"/>
              </a:rPr>
              <a:t> skills and technical skills (e.g. use of software and AI) required to manage projects, using appropriate reference to support your discussion. Consider the various skills discussed in the first 2-3 weeks of the module to develop a table of required knowledge and skills.</a:t>
            </a:r>
          </a:p>
          <a:p>
            <a:pPr marL="457200" lvl="1" indent="0">
              <a:lnSpc>
                <a:spcPct val="120000"/>
              </a:lnSpc>
              <a:buNone/>
            </a:pPr>
            <a:endParaRPr lang="en-US" dirty="0">
              <a:latin typeface="+mn-lt"/>
            </a:endParaRPr>
          </a:p>
          <a:p>
            <a:pPr>
              <a:lnSpc>
                <a:spcPct val="120000"/>
              </a:lnSpc>
            </a:pPr>
            <a:endParaRPr lang="en-GB" dirty="0">
              <a:latin typeface="+mn-lt"/>
            </a:endParaRPr>
          </a:p>
        </p:txBody>
      </p:sp>
    </p:spTree>
    <p:extLst>
      <p:ext uri="{BB962C8B-B14F-4D97-AF65-F5344CB8AC3E}">
        <p14:creationId xmlns:p14="http://schemas.microsoft.com/office/powerpoint/2010/main" val="35075597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4EE9FF-E737-E1F7-5C8D-F4D738F1B87E}"/>
              </a:ext>
            </a:extLst>
          </p:cNvPr>
          <p:cNvSpPr>
            <a:spLocks noGrp="1"/>
          </p:cNvSpPr>
          <p:nvPr>
            <p:ph idx="1"/>
          </p:nvPr>
        </p:nvSpPr>
        <p:spPr>
          <a:xfrm>
            <a:off x="838199" y="992458"/>
            <a:ext cx="10837127" cy="5553307"/>
          </a:xfrm>
        </p:spPr>
        <p:txBody>
          <a:bodyPr>
            <a:normAutofit fontScale="92500" lnSpcReduction="10000"/>
          </a:bodyPr>
          <a:lstStyle/>
          <a:p>
            <a:pPr marL="0" indent="0">
              <a:buNone/>
            </a:pPr>
            <a:r>
              <a:rPr lang="en-US" sz="2400" b="1" i="0" dirty="0">
                <a:solidFill>
                  <a:srgbClr val="071D49"/>
                </a:solidFill>
                <a:effectLst/>
                <a:latin typeface="+mn-lt"/>
              </a:rPr>
              <a:t>1.2 Reflection of your knowledge, skills and competencies at the beginning of the module</a:t>
            </a:r>
            <a:r>
              <a:rPr lang="en-US" sz="2400" b="0" i="0" dirty="0">
                <a:solidFill>
                  <a:srgbClr val="071D49"/>
                </a:solidFill>
                <a:effectLst/>
                <a:latin typeface="+mn-lt"/>
              </a:rPr>
              <a:t> </a:t>
            </a:r>
            <a:r>
              <a:rPr lang="en-US" sz="2400" b="0" i="1" dirty="0">
                <a:solidFill>
                  <a:srgbClr val="071D49"/>
                </a:solidFill>
                <a:effectLst/>
                <a:latin typeface="+mn-lt"/>
              </a:rPr>
              <a:t>(complete within the first 3 weeks of the module) </a:t>
            </a:r>
            <a:r>
              <a:rPr lang="en-US" sz="2400" b="1" i="0" dirty="0">
                <a:solidFill>
                  <a:srgbClr val="071D49"/>
                </a:solidFill>
                <a:effectLst/>
                <a:latin typeface="+mn-lt"/>
              </a:rPr>
              <a:t>and at the end of the module</a:t>
            </a:r>
          </a:p>
          <a:p>
            <a:pPr marL="0" indent="0">
              <a:buNone/>
            </a:pPr>
            <a:endParaRPr lang="en-US" sz="2400" b="1" i="0" dirty="0">
              <a:solidFill>
                <a:srgbClr val="071D49"/>
              </a:solidFill>
              <a:effectLst/>
              <a:latin typeface="+mn-lt"/>
            </a:endParaRPr>
          </a:p>
          <a:p>
            <a:pPr marL="0" indent="0">
              <a:buNone/>
            </a:pPr>
            <a:r>
              <a:rPr lang="en-US" sz="2400" b="1" i="0" dirty="0">
                <a:solidFill>
                  <a:srgbClr val="071D49"/>
                </a:solidFill>
                <a:effectLst/>
                <a:latin typeface="+mn-lt"/>
              </a:rPr>
              <a:t>At the beginning: </a:t>
            </a:r>
            <a:r>
              <a:rPr lang="en-US" sz="2400" b="0" i="0" dirty="0">
                <a:solidFill>
                  <a:srgbClr val="071D49"/>
                </a:solidFill>
                <a:effectLst/>
                <a:latin typeface="+mn-lt"/>
              </a:rPr>
              <a:t>Critically </a:t>
            </a:r>
            <a:r>
              <a:rPr lang="en-US" sz="2400" b="0" i="0" dirty="0" err="1">
                <a:solidFill>
                  <a:srgbClr val="071D49"/>
                </a:solidFill>
                <a:effectLst/>
                <a:latin typeface="+mn-lt"/>
              </a:rPr>
              <a:t>analyse</a:t>
            </a:r>
            <a:r>
              <a:rPr lang="en-US" sz="2400" b="0" i="0" dirty="0">
                <a:solidFill>
                  <a:srgbClr val="071D49"/>
                </a:solidFill>
                <a:effectLst/>
                <a:latin typeface="+mn-lt"/>
              </a:rPr>
              <a:t> your current abilities </a:t>
            </a:r>
            <a:r>
              <a:rPr lang="en-US" sz="2400" b="0" i="1" dirty="0">
                <a:solidFill>
                  <a:srgbClr val="071D49"/>
                </a:solidFill>
                <a:effectLst/>
                <a:latin typeface="+mn-lt"/>
              </a:rPr>
              <a:t>(at the beginning of the module)</a:t>
            </a:r>
            <a:r>
              <a:rPr lang="en-US" sz="2400" b="0" i="0" dirty="0">
                <a:solidFill>
                  <a:srgbClr val="071D49"/>
                </a:solidFill>
                <a:effectLst/>
                <a:latin typeface="+mn-lt"/>
              </a:rPr>
              <a:t> , in relation to the knowledge and skills identified in the part 1.1 and the results of your Belbin team roles questionnaire. Underpin the analysis with reflection(s) on  previous project experience. </a:t>
            </a:r>
            <a:r>
              <a:rPr lang="en-US" sz="2400" b="0" i="0" dirty="0">
                <a:solidFill>
                  <a:srgbClr val="FF0000"/>
                </a:solidFill>
                <a:effectLst/>
                <a:latin typeface="+mn-lt"/>
              </a:rPr>
              <a:t>Complete continuing professional development (CPD) analysis with reflection(s) on previous project experience using a table or planner.</a:t>
            </a:r>
          </a:p>
          <a:p>
            <a:pPr marL="0" indent="0">
              <a:buNone/>
            </a:pPr>
            <a:br>
              <a:rPr lang="en-US" sz="2400" b="0" i="0" dirty="0">
                <a:solidFill>
                  <a:srgbClr val="071D49"/>
                </a:solidFill>
                <a:effectLst/>
                <a:latin typeface="+mn-lt"/>
              </a:rPr>
            </a:br>
            <a:r>
              <a:rPr lang="en-US" sz="2400" b="1" i="0" dirty="0">
                <a:solidFill>
                  <a:srgbClr val="071D49"/>
                </a:solidFill>
                <a:effectLst/>
                <a:latin typeface="+mn-lt"/>
              </a:rPr>
              <a:t>At the end of the module:</a:t>
            </a:r>
            <a:r>
              <a:rPr lang="en-US" sz="2400" b="0" i="0" dirty="0">
                <a:solidFill>
                  <a:srgbClr val="071D49"/>
                </a:solidFill>
                <a:effectLst/>
                <a:latin typeface="+mn-lt"/>
              </a:rPr>
              <a:t> Conclude this part reflecting on what you have learnt in terms of knowledge and skills, including soft skills, </a:t>
            </a:r>
            <a:r>
              <a:rPr lang="en-US" sz="2400" b="0" i="0" dirty="0" err="1">
                <a:solidFill>
                  <a:srgbClr val="071D49"/>
                </a:solidFill>
                <a:effectLst/>
                <a:latin typeface="+mn-lt"/>
              </a:rPr>
              <a:t>organisational</a:t>
            </a:r>
            <a:r>
              <a:rPr lang="en-US" sz="2400" b="0" i="0" dirty="0">
                <a:solidFill>
                  <a:srgbClr val="071D49"/>
                </a:solidFill>
                <a:effectLst/>
                <a:latin typeface="+mn-lt"/>
              </a:rPr>
              <a:t> skills and technical skills. Reflect on the feedback from your Study Buddies team and any other team work you have taken part in outside of the module.</a:t>
            </a:r>
            <a:br>
              <a:rPr lang="en-US" sz="2400" b="0" i="0" dirty="0">
                <a:solidFill>
                  <a:srgbClr val="071D49"/>
                </a:solidFill>
                <a:effectLst/>
                <a:latin typeface="+mn-lt"/>
              </a:rPr>
            </a:br>
            <a:r>
              <a:rPr lang="en-US" sz="2400" b="0" i="1" dirty="0">
                <a:solidFill>
                  <a:srgbClr val="071D49"/>
                </a:solidFill>
                <a:effectLst/>
                <a:latin typeface="+mn-lt"/>
              </a:rPr>
              <a:t>[Optional] You may consider providing a visual representation of your analysis.  For example, by providing a scorecard/bar chart outlining your evaluation of your ability at the beginning and end of the module.</a:t>
            </a:r>
            <a:endParaRPr lang="en-US" sz="2400" b="0" i="0" dirty="0">
              <a:solidFill>
                <a:srgbClr val="071D49"/>
              </a:solidFill>
              <a:effectLst/>
              <a:latin typeface="+mn-lt"/>
            </a:endParaRPr>
          </a:p>
          <a:p>
            <a:endParaRPr lang="en-TT" sz="2400" dirty="0"/>
          </a:p>
        </p:txBody>
      </p:sp>
    </p:spTree>
    <p:extLst>
      <p:ext uri="{BB962C8B-B14F-4D97-AF65-F5344CB8AC3E}">
        <p14:creationId xmlns:p14="http://schemas.microsoft.com/office/powerpoint/2010/main" val="3854666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450" y="390387"/>
            <a:ext cx="7886700" cy="625472"/>
          </a:xfrm>
        </p:spPr>
        <p:txBody>
          <a:bodyPr>
            <a:normAutofit/>
          </a:bodyPr>
          <a:lstStyle/>
          <a:p>
            <a:r>
              <a:rPr lang="en-US" sz="3600" dirty="0">
                <a:solidFill>
                  <a:schemeClr val="tx2"/>
                </a:solidFill>
              </a:rPr>
              <a:t>What is a Project?</a:t>
            </a:r>
          </a:p>
        </p:txBody>
      </p:sp>
      <p:graphicFrame>
        <p:nvGraphicFramePr>
          <p:cNvPr id="7" name="Content Placeholder 6">
            <a:extLst>
              <a:ext uri="{FF2B5EF4-FFF2-40B4-BE49-F238E27FC236}">
                <a16:creationId xmlns:a16="http://schemas.microsoft.com/office/drawing/2014/main" id="{B02F4349-AC53-D788-A42B-1C5579538B61}"/>
              </a:ext>
            </a:extLst>
          </p:cNvPr>
          <p:cNvGraphicFramePr>
            <a:graphicFrameLocks noGrp="1"/>
          </p:cNvGraphicFramePr>
          <p:nvPr>
            <p:ph idx="1"/>
          </p:nvPr>
        </p:nvGraphicFramePr>
        <p:xfrm>
          <a:off x="2152650" y="2133600"/>
          <a:ext cx="78867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9E7773D2-FD67-1EEF-B7BB-7E104F3A8101}"/>
              </a:ext>
            </a:extLst>
          </p:cNvPr>
          <p:cNvSpPr txBox="1"/>
          <p:nvPr/>
        </p:nvSpPr>
        <p:spPr>
          <a:xfrm>
            <a:off x="4876800" y="1193514"/>
            <a:ext cx="4572000" cy="584775"/>
          </a:xfrm>
          <a:prstGeom prst="rect">
            <a:avLst/>
          </a:prstGeom>
          <a:noFill/>
        </p:spPr>
        <p:txBody>
          <a:bodyPr wrap="square">
            <a:spAutoFit/>
          </a:bodyPr>
          <a:lstStyle/>
          <a:p>
            <a:r>
              <a:rPr lang="en-TT" sz="3200" dirty="0">
                <a:solidFill>
                  <a:schemeClr val="tx2"/>
                </a:solidFill>
              </a:rPr>
              <a:t>Characteristics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387D-081E-4082-96EE-CEDCBA7A318F}"/>
              </a:ext>
            </a:extLst>
          </p:cNvPr>
          <p:cNvSpPr>
            <a:spLocks noGrp="1"/>
          </p:cNvSpPr>
          <p:nvPr>
            <p:ph type="title"/>
          </p:nvPr>
        </p:nvSpPr>
        <p:spPr>
          <a:xfrm>
            <a:off x="1720010" y="197595"/>
            <a:ext cx="7620831" cy="1325563"/>
          </a:xfrm>
        </p:spPr>
        <p:txBody>
          <a:bodyPr>
            <a:normAutofit/>
          </a:bodyPr>
          <a:lstStyle/>
          <a:p>
            <a:r>
              <a:rPr lang="en-GB" sz="4000" dirty="0"/>
              <a:t>For Part 1.2- Reflection before and after module</a:t>
            </a:r>
          </a:p>
        </p:txBody>
      </p:sp>
      <p:sp>
        <p:nvSpPr>
          <p:cNvPr id="3" name="Content Placeholder 2">
            <a:extLst>
              <a:ext uri="{FF2B5EF4-FFF2-40B4-BE49-F238E27FC236}">
                <a16:creationId xmlns:a16="http://schemas.microsoft.com/office/drawing/2014/main" id="{C69A510E-8B24-4999-B7F1-3CEFC66D20C8}"/>
              </a:ext>
            </a:extLst>
          </p:cNvPr>
          <p:cNvSpPr>
            <a:spLocks noGrp="1"/>
          </p:cNvSpPr>
          <p:nvPr>
            <p:ph idx="1"/>
          </p:nvPr>
        </p:nvSpPr>
        <p:spPr>
          <a:xfrm>
            <a:off x="838200" y="1523158"/>
            <a:ext cx="10515600" cy="1122388"/>
          </a:xfrm>
        </p:spPr>
        <p:txBody>
          <a:bodyPr>
            <a:normAutofit/>
          </a:bodyPr>
          <a:lstStyle/>
          <a:p>
            <a:r>
              <a:rPr lang="en-GB" dirty="0"/>
              <a:t>You can adapt and use the template</a:t>
            </a:r>
          </a:p>
          <a:p>
            <a:r>
              <a:rPr lang="en-GB" dirty="0"/>
              <a:t>Copy and Paste into Word Document</a:t>
            </a:r>
          </a:p>
        </p:txBody>
      </p:sp>
      <p:graphicFrame>
        <p:nvGraphicFramePr>
          <p:cNvPr id="4" name="Table 4">
            <a:extLst>
              <a:ext uri="{FF2B5EF4-FFF2-40B4-BE49-F238E27FC236}">
                <a16:creationId xmlns:a16="http://schemas.microsoft.com/office/drawing/2014/main" id="{594049AE-6642-4F1F-B26A-2050514EE93F}"/>
              </a:ext>
            </a:extLst>
          </p:cNvPr>
          <p:cNvGraphicFramePr>
            <a:graphicFrameLocks noGrp="1"/>
          </p:cNvGraphicFramePr>
          <p:nvPr>
            <p:extLst>
              <p:ext uri="{D42A27DB-BD31-4B8C-83A1-F6EECF244321}">
                <p14:modId xmlns:p14="http://schemas.microsoft.com/office/powerpoint/2010/main" val="414927324"/>
              </p:ext>
            </p:extLst>
          </p:nvPr>
        </p:nvGraphicFramePr>
        <p:xfrm>
          <a:off x="1124855" y="2839188"/>
          <a:ext cx="10697029" cy="2843657"/>
        </p:xfrm>
        <a:graphic>
          <a:graphicData uri="http://schemas.openxmlformats.org/drawingml/2006/table">
            <a:tbl>
              <a:tblPr firstRow="1" bandRow="1">
                <a:tableStyleId>{00A15C55-8517-42AA-B614-E9B94910E393}</a:tableStyleId>
              </a:tblPr>
              <a:tblGrid>
                <a:gridCol w="3316516">
                  <a:extLst>
                    <a:ext uri="{9D8B030D-6E8A-4147-A177-3AD203B41FA5}">
                      <a16:colId xmlns:a16="http://schemas.microsoft.com/office/drawing/2014/main" val="1868297105"/>
                    </a:ext>
                  </a:extLst>
                </a:gridCol>
                <a:gridCol w="1513115">
                  <a:extLst>
                    <a:ext uri="{9D8B030D-6E8A-4147-A177-3AD203B41FA5}">
                      <a16:colId xmlns:a16="http://schemas.microsoft.com/office/drawing/2014/main" val="3768699924"/>
                    </a:ext>
                  </a:extLst>
                </a:gridCol>
                <a:gridCol w="2193471">
                  <a:extLst>
                    <a:ext uri="{9D8B030D-6E8A-4147-A177-3AD203B41FA5}">
                      <a16:colId xmlns:a16="http://schemas.microsoft.com/office/drawing/2014/main" val="856645858"/>
                    </a:ext>
                  </a:extLst>
                </a:gridCol>
                <a:gridCol w="2024743">
                  <a:extLst>
                    <a:ext uri="{9D8B030D-6E8A-4147-A177-3AD203B41FA5}">
                      <a16:colId xmlns:a16="http://schemas.microsoft.com/office/drawing/2014/main" val="2488613194"/>
                    </a:ext>
                  </a:extLst>
                </a:gridCol>
                <a:gridCol w="1649184">
                  <a:extLst>
                    <a:ext uri="{9D8B030D-6E8A-4147-A177-3AD203B41FA5}">
                      <a16:colId xmlns:a16="http://schemas.microsoft.com/office/drawing/2014/main" val="1670410987"/>
                    </a:ext>
                  </a:extLst>
                </a:gridCol>
              </a:tblGrid>
              <a:tr h="370840">
                <a:tc>
                  <a:txBody>
                    <a:bodyPr/>
                    <a:lstStyle/>
                    <a:p>
                      <a:pPr>
                        <a:lnSpc>
                          <a:spcPct val="115000"/>
                        </a:lnSpc>
                      </a:pPr>
                      <a:r>
                        <a:rPr lang="en-GB" sz="2000" b="1" dirty="0">
                          <a:solidFill>
                            <a:schemeClr val="accent6"/>
                          </a:solidFill>
                          <a:effectLst/>
                        </a:rPr>
                        <a:t>Project Management Skills</a:t>
                      </a:r>
                      <a:endParaRPr lang="en-GB" sz="2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tc>
                  <a:txBody>
                    <a:bodyPr/>
                    <a:lstStyle/>
                    <a:p>
                      <a:pPr>
                        <a:lnSpc>
                          <a:spcPct val="115000"/>
                        </a:lnSpc>
                      </a:pPr>
                      <a:r>
                        <a:rPr lang="en-GB" sz="1600" b="1" dirty="0">
                          <a:solidFill>
                            <a:schemeClr val="accent6"/>
                          </a:solidFill>
                          <a:effectLst/>
                        </a:rPr>
                        <a:t>Did you have this skill (before the module)?</a:t>
                      </a:r>
                      <a:br>
                        <a:rPr lang="en-GB" sz="1600" b="1" dirty="0">
                          <a:solidFill>
                            <a:schemeClr val="accent6"/>
                          </a:solidFill>
                          <a:effectLst/>
                        </a:rPr>
                      </a:br>
                      <a:endParaRPr lang="en-GB" sz="2000" dirty="0">
                        <a:solidFill>
                          <a:schemeClr val="accent6"/>
                        </a:solidFill>
                        <a:effectLst/>
                      </a:endParaRPr>
                    </a:p>
                    <a:p>
                      <a:pPr>
                        <a:lnSpc>
                          <a:spcPct val="115000"/>
                        </a:lnSpc>
                      </a:pPr>
                      <a:r>
                        <a:rPr lang="en-GB" sz="1600" b="1" dirty="0">
                          <a:solidFill>
                            <a:schemeClr val="accent6"/>
                          </a:solidFill>
                          <a:effectLst/>
                        </a:rPr>
                        <a:t>Yes       No</a:t>
                      </a:r>
                      <a:endParaRPr lang="en-GB" sz="2000" dirty="0">
                        <a:solidFill>
                          <a:schemeClr val="accent6"/>
                        </a:solidFill>
                        <a:effectLst/>
                      </a:endParaRPr>
                    </a:p>
                  </a:txBody>
                  <a:tcPr marL="68580" marR="68580" marT="0" marB="0" anchor="b">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tc>
                  <a:txBody>
                    <a:bodyPr/>
                    <a:lstStyle/>
                    <a:p>
                      <a:pPr>
                        <a:lnSpc>
                          <a:spcPct val="115000"/>
                        </a:lnSpc>
                      </a:pPr>
                      <a:r>
                        <a:rPr lang="en-GB" sz="1600" b="1" dirty="0">
                          <a:solidFill>
                            <a:schemeClr val="accent6"/>
                          </a:solidFill>
                          <a:effectLst/>
                        </a:rPr>
                        <a:t>If YES score 1 - 5 </a:t>
                      </a:r>
                      <a:r>
                        <a:rPr lang="en-GB" sz="1600" dirty="0">
                          <a:solidFill>
                            <a:schemeClr val="accent6"/>
                          </a:solidFill>
                          <a:effectLst/>
                        </a:rPr>
                        <a:t>(with 1 being less skilled and 5 being most skilled) How can you evidence this skill? </a:t>
                      </a:r>
                      <a:endParaRPr lang="en-GB" sz="20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tc>
                  <a:txBody>
                    <a:bodyPr/>
                    <a:lstStyle/>
                    <a:p>
                      <a:pPr>
                        <a:lnSpc>
                          <a:spcPct val="115000"/>
                        </a:lnSpc>
                        <a:spcAft>
                          <a:spcPts val="1000"/>
                        </a:spcAft>
                      </a:pPr>
                      <a:r>
                        <a:rPr lang="en-GB" sz="1600" b="1" dirty="0">
                          <a:solidFill>
                            <a:schemeClr val="accent6"/>
                          </a:solidFill>
                          <a:effectLst/>
                        </a:rPr>
                        <a:t>Did you improve in this skill by the end of the module?</a:t>
                      </a:r>
                      <a:endParaRPr lang="en-GB"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600" b="1" dirty="0">
                          <a:solidFill>
                            <a:schemeClr val="accent6"/>
                          </a:solidFill>
                          <a:effectLst/>
                        </a:rPr>
                        <a:t>End of module score 1 - 5 </a:t>
                      </a:r>
                      <a:r>
                        <a:rPr lang="en-GB" sz="1600" dirty="0">
                          <a:solidFill>
                            <a:schemeClr val="accent6"/>
                          </a:solidFill>
                          <a:effectLst/>
                        </a:rPr>
                        <a:t>(with 1 being less skilled and 5 being most skilled)</a:t>
                      </a:r>
                      <a:endParaRPr lang="en-GB"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extLst>
                  <a:ext uri="{0D108BD9-81ED-4DB2-BD59-A6C34878D82A}">
                    <a16:rowId xmlns:a16="http://schemas.microsoft.com/office/drawing/2014/main" val="864185685"/>
                  </a:ext>
                </a:extLst>
              </a:tr>
              <a:tr h="370840">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spcAft>
                          <a:spcPts val="1000"/>
                        </a:spcAft>
                      </a:pPr>
                      <a:endParaRPr lang="en-GB" sz="14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spcAft>
                          <a:spcPts val="1000"/>
                        </a:spcAft>
                      </a:pPr>
                      <a:endParaRPr lang="en-GB" sz="14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3448742212"/>
                  </a:ext>
                </a:extLst>
              </a:tr>
              <a:tr h="370840">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spcAft>
                          <a:spcPts val="1000"/>
                        </a:spcAft>
                      </a:pPr>
                      <a:endParaRPr lang="en-GB" sz="14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spcAft>
                          <a:spcPts val="1000"/>
                        </a:spcAft>
                      </a:pPr>
                      <a:endParaRPr lang="en-GB" sz="14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3119564351"/>
                  </a:ext>
                </a:extLst>
              </a:tr>
              <a:tr h="370840">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spcAft>
                          <a:spcPts val="1000"/>
                        </a:spcAft>
                      </a:pPr>
                      <a:endParaRPr lang="en-GB" sz="14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spcAft>
                          <a:spcPts val="1000"/>
                        </a:spcAft>
                      </a:pPr>
                      <a:endParaRPr lang="en-GB" sz="14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3704816724"/>
                  </a:ext>
                </a:extLst>
              </a:tr>
            </a:tbl>
          </a:graphicData>
        </a:graphic>
      </p:graphicFrame>
    </p:spTree>
    <p:extLst>
      <p:ext uri="{BB962C8B-B14F-4D97-AF65-F5344CB8AC3E}">
        <p14:creationId xmlns:p14="http://schemas.microsoft.com/office/powerpoint/2010/main" val="22561207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8624-5F14-4195-ACEF-626A5A70354E}"/>
              </a:ext>
            </a:extLst>
          </p:cNvPr>
          <p:cNvSpPr>
            <a:spLocks noGrp="1"/>
          </p:cNvSpPr>
          <p:nvPr>
            <p:ph type="title"/>
          </p:nvPr>
        </p:nvSpPr>
        <p:spPr/>
        <p:txBody>
          <a:bodyPr/>
          <a:lstStyle/>
          <a:p>
            <a:r>
              <a:rPr lang="en-GB" dirty="0"/>
              <a:t>Self-managed Study</a:t>
            </a:r>
          </a:p>
        </p:txBody>
      </p:sp>
      <p:sp>
        <p:nvSpPr>
          <p:cNvPr id="3" name="Content Placeholder 2">
            <a:extLst>
              <a:ext uri="{FF2B5EF4-FFF2-40B4-BE49-F238E27FC236}">
                <a16:creationId xmlns:a16="http://schemas.microsoft.com/office/drawing/2014/main" id="{CA12B693-EFAB-4E61-BBAF-D46894D47401}"/>
              </a:ext>
            </a:extLst>
          </p:cNvPr>
          <p:cNvSpPr>
            <a:spLocks noGrp="1"/>
          </p:cNvSpPr>
          <p:nvPr>
            <p:ph idx="1"/>
          </p:nvPr>
        </p:nvSpPr>
        <p:spPr/>
        <p:txBody>
          <a:bodyPr/>
          <a:lstStyle/>
          <a:p>
            <a:r>
              <a:rPr lang="en-GB" dirty="0"/>
              <a:t>Read Chapters 2 and 3 of Maylor </a:t>
            </a:r>
          </a:p>
          <a:p>
            <a:r>
              <a:rPr lang="en-GB" dirty="0"/>
              <a:t>Have a go at the practice quiz</a:t>
            </a:r>
          </a:p>
          <a:p>
            <a:r>
              <a:rPr lang="en-GB" dirty="0"/>
              <a:t>Start your 011 Individual Assignment</a:t>
            </a:r>
          </a:p>
          <a:p>
            <a:pPr lvl="1"/>
            <a:r>
              <a:rPr lang="en-GB" b="1" dirty="0"/>
              <a:t>Part 1 - </a:t>
            </a:r>
            <a:r>
              <a:rPr lang="en-GB" dirty="0">
                <a:solidFill>
                  <a:srgbClr val="071D49"/>
                </a:solidFill>
                <a:effectLst/>
                <a:latin typeface="Raleway" panose="020B0503030101060003" pitchFamily="34" charset="0"/>
                <a:ea typeface="Times New Roman" panose="02020603050405020304" pitchFamily="18" charset="0"/>
                <a:cs typeface="Times New Roman" panose="02020603050405020304" pitchFamily="18" charset="0"/>
              </a:rPr>
              <a:t>Reflection on Your Project Management Knowledge and Skills (15%)</a:t>
            </a:r>
            <a:endParaRPr lang="en-GB" dirty="0">
              <a:effectLst/>
              <a:latin typeface="Raleway" panose="020B05030301010600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62195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469FB-2C17-41E3-8548-B14B86E8D1D6}"/>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974D3BDE-6303-44AA-9123-EBA982A6B2F3}"/>
              </a:ext>
            </a:extLst>
          </p:cNvPr>
          <p:cNvSpPr>
            <a:spLocks noGrp="1"/>
          </p:cNvSpPr>
          <p:nvPr>
            <p:ph idx="1"/>
          </p:nvPr>
        </p:nvSpPr>
        <p:spPr>
          <a:xfrm>
            <a:off x="838200" y="1128313"/>
            <a:ext cx="10515600" cy="5467796"/>
          </a:xfrm>
        </p:spPr>
        <p:txBody>
          <a:bodyPr>
            <a:noAutofit/>
          </a:bodyPr>
          <a:lstStyle/>
          <a:p>
            <a:pPr marL="0" indent="0">
              <a:lnSpc>
                <a:spcPct val="120000"/>
              </a:lnSpc>
              <a:buNone/>
            </a:pPr>
            <a:r>
              <a:rPr lang="en-GB" altLang="en-US" sz="1400" dirty="0">
                <a:latin typeface="+mn-lt"/>
              </a:rPr>
              <a:t>Belbin, R.M. 1993. </a:t>
            </a:r>
            <a:r>
              <a:rPr lang="en-GB" altLang="en-US" sz="1400" i="1" dirty="0">
                <a:latin typeface="+mn-lt"/>
              </a:rPr>
              <a:t>Team roles at work.</a:t>
            </a:r>
            <a:r>
              <a:rPr lang="en-GB" altLang="en-US" sz="1400" dirty="0">
                <a:latin typeface="+mn-lt"/>
              </a:rPr>
              <a:t> Oxford: Butterworth-Heinemann</a:t>
            </a:r>
          </a:p>
          <a:p>
            <a:pPr marL="0" indent="0">
              <a:lnSpc>
                <a:spcPct val="120000"/>
              </a:lnSpc>
              <a:buNone/>
            </a:pPr>
            <a:r>
              <a:rPr lang="en-GB" sz="1400" dirty="0">
                <a:latin typeface="+mn-lt"/>
              </a:rPr>
              <a:t>Finn, J.D., </a:t>
            </a:r>
            <a:r>
              <a:rPr lang="en-GB" sz="1400" dirty="0" err="1">
                <a:latin typeface="+mn-lt"/>
              </a:rPr>
              <a:t>Pannozzo</a:t>
            </a:r>
            <a:r>
              <a:rPr lang="en-GB" sz="1400" dirty="0">
                <a:latin typeface="+mn-lt"/>
              </a:rPr>
              <a:t>, G.M., and </a:t>
            </a:r>
            <a:r>
              <a:rPr lang="en-GB" sz="1400" dirty="0" err="1">
                <a:latin typeface="+mn-lt"/>
              </a:rPr>
              <a:t>Achiles</a:t>
            </a:r>
            <a:r>
              <a:rPr lang="en-GB" sz="1400" dirty="0">
                <a:latin typeface="+mn-lt"/>
              </a:rPr>
              <a:t>, C.M. 2003., The ‘why’s’ of class size: student behaviour in small classes. </a:t>
            </a:r>
            <a:r>
              <a:rPr lang="en-GB" sz="1400" i="1" dirty="0">
                <a:latin typeface="+mn-lt"/>
              </a:rPr>
              <a:t>Review of Educational Research</a:t>
            </a:r>
            <a:r>
              <a:rPr lang="en-GB" sz="1400" dirty="0">
                <a:latin typeface="+mn-lt"/>
              </a:rPr>
              <a:t>, 73(3): ,321-368</a:t>
            </a:r>
          </a:p>
          <a:p>
            <a:pPr marL="0" indent="0">
              <a:lnSpc>
                <a:spcPct val="120000"/>
              </a:lnSpc>
              <a:buNone/>
            </a:pPr>
            <a:r>
              <a:rPr lang="en-GB" altLang="en-US" sz="1400" dirty="0">
                <a:latin typeface="+mn-lt"/>
              </a:rPr>
              <a:t>Janis, Irving (1982). Groupthink. Houghton Mifflin Company.</a:t>
            </a:r>
          </a:p>
          <a:p>
            <a:pPr marL="0" indent="0" algn="l">
              <a:lnSpc>
                <a:spcPct val="120000"/>
              </a:lnSpc>
              <a:buNone/>
            </a:pPr>
            <a:r>
              <a:rPr lang="en-US" sz="1400" dirty="0">
                <a:latin typeface="+mn-lt"/>
              </a:rPr>
              <a:t>Katzenbach, J. R., &amp; Smith, D. K. (1993). The wisdom of teams: Creating the high-</a:t>
            </a:r>
            <a:r>
              <a:rPr lang="en-US" sz="1400" dirty="0">
                <a:solidFill>
                  <a:srgbClr val="000000"/>
                </a:solidFill>
                <a:effectLst/>
                <a:latin typeface="+mn-lt"/>
              </a:rPr>
              <a:t>p</a:t>
            </a:r>
            <a:r>
              <a:rPr lang="en-US" sz="1400" dirty="0">
                <a:latin typeface="+mn-lt"/>
              </a:rPr>
              <a:t>erformance organization. Boston, Mass: Harvard Business School Press.</a:t>
            </a:r>
          </a:p>
          <a:p>
            <a:pPr marL="0" indent="0">
              <a:lnSpc>
                <a:spcPct val="120000"/>
              </a:lnSpc>
              <a:buNone/>
            </a:pPr>
            <a:r>
              <a:rPr lang="en-GB" altLang="en-US" sz="1400" dirty="0">
                <a:latin typeface="+mn-lt"/>
              </a:rPr>
              <a:t>Lencioni, P. 2002, The Five Dysfunctions of a Team, Jossey-Bass</a:t>
            </a:r>
          </a:p>
          <a:p>
            <a:pPr marL="0" indent="0">
              <a:lnSpc>
                <a:spcPct val="110000"/>
              </a:lnSpc>
              <a:spcBef>
                <a:spcPts val="800"/>
              </a:spcBef>
              <a:buNone/>
            </a:pPr>
            <a:r>
              <a:rPr lang="en-US" sz="1400" dirty="0">
                <a:solidFill>
                  <a:srgbClr val="1B1B26"/>
                </a:solidFill>
                <a:latin typeface="+mn-lt"/>
              </a:rPr>
              <a:t>Lock, D. (2007) Project Management, 9th edition, Gower, England</a:t>
            </a:r>
          </a:p>
          <a:p>
            <a:pPr marL="0" indent="0">
              <a:lnSpc>
                <a:spcPct val="110000"/>
              </a:lnSpc>
              <a:spcBef>
                <a:spcPts val="800"/>
              </a:spcBef>
              <a:buNone/>
            </a:pPr>
            <a:r>
              <a:rPr lang="en-US" sz="1400" dirty="0">
                <a:solidFill>
                  <a:srgbClr val="1B1B26"/>
                </a:solidFill>
                <a:latin typeface="+mn-lt"/>
              </a:rPr>
              <a:t>Project Management Institute, 2021. </a:t>
            </a:r>
            <a:r>
              <a:rPr lang="en-US" sz="1400" b="0" i="1" dirty="0">
                <a:solidFill>
                  <a:srgbClr val="1B1B26"/>
                </a:solidFill>
                <a:effectLst/>
                <a:latin typeface="+mn-lt"/>
              </a:rPr>
              <a:t>A Guide to the Project Management Body of Knowledge, PMBOK Guide </a:t>
            </a:r>
            <a:r>
              <a:rPr lang="en-US" sz="1400" i="1" dirty="0">
                <a:solidFill>
                  <a:srgbClr val="1B1B26"/>
                </a:solidFill>
                <a:latin typeface="+mn-lt"/>
              </a:rPr>
              <a:t>6</a:t>
            </a:r>
            <a:r>
              <a:rPr lang="en-US" sz="1400" b="0" i="1" dirty="0">
                <a:solidFill>
                  <a:srgbClr val="1B1B26"/>
                </a:solidFill>
                <a:effectLst/>
                <a:latin typeface="+mn-lt"/>
              </a:rPr>
              <a:t>th ed. </a:t>
            </a:r>
            <a:r>
              <a:rPr lang="en-GB" sz="1400" b="0" i="0" dirty="0">
                <a:solidFill>
                  <a:srgbClr val="201A34"/>
                </a:solidFill>
                <a:effectLst/>
                <a:latin typeface="+mn-lt"/>
              </a:rPr>
              <a:t>Newton Square, Pennsylvania: </a:t>
            </a:r>
            <a:r>
              <a:rPr lang="en-US" sz="1400" b="0" i="0" dirty="0">
                <a:solidFill>
                  <a:srgbClr val="1B1B26"/>
                </a:solidFill>
                <a:effectLst/>
                <a:latin typeface="+mn-lt"/>
              </a:rPr>
              <a:t>Project Management Institute Inc.</a:t>
            </a:r>
          </a:p>
          <a:p>
            <a:pPr marL="0" indent="0">
              <a:lnSpc>
                <a:spcPct val="120000"/>
              </a:lnSpc>
              <a:buNone/>
            </a:pPr>
            <a:r>
              <a:rPr lang="en-GB" altLang="en-US" sz="1400" dirty="0">
                <a:latin typeface="+mn-lt"/>
              </a:rPr>
              <a:t>Tuckman, B.W. 1965. Developmental sequences in small groups. </a:t>
            </a:r>
            <a:r>
              <a:rPr lang="en-GB" altLang="en-US" sz="1400" i="1" dirty="0">
                <a:latin typeface="+mn-lt"/>
              </a:rPr>
              <a:t>Psychological Bulletin</a:t>
            </a:r>
            <a:r>
              <a:rPr lang="en-GB" altLang="en-US" sz="1400" dirty="0">
                <a:latin typeface="+mn-lt"/>
              </a:rPr>
              <a:t>, pp. 384-399.. The article was reprinted in </a:t>
            </a:r>
            <a:r>
              <a:rPr lang="en-GB" altLang="en-US" sz="1400" i="1" dirty="0">
                <a:latin typeface="+mn-lt"/>
              </a:rPr>
              <a:t>Group Facilitation: A Research and Applications Journal </a:t>
            </a:r>
            <a:r>
              <a:rPr lang="en-GB" altLang="en-US" sz="1400" dirty="0">
                <a:latin typeface="+mn-lt"/>
              </a:rPr>
              <a:t>‑ Number 3, Spring 2001 and is available as a Word document: </a:t>
            </a:r>
            <a:r>
              <a:rPr lang="en-GB" altLang="en-US" sz="1400" dirty="0">
                <a:latin typeface="+mn-lt"/>
                <a:hlinkClick r:id="rId3"/>
              </a:rPr>
              <a:t>http://dennislearningcenter.osu.edu/references/GROUP%20DEV%20ARTICLE.doc</a:t>
            </a:r>
            <a:r>
              <a:rPr lang="en-GB" altLang="en-US" sz="1400" dirty="0">
                <a:latin typeface="+mn-lt"/>
              </a:rPr>
              <a:t>.</a:t>
            </a:r>
          </a:p>
          <a:p>
            <a:pPr marL="0" indent="0">
              <a:lnSpc>
                <a:spcPct val="120000"/>
              </a:lnSpc>
              <a:buNone/>
            </a:pPr>
            <a:r>
              <a:rPr lang="en-GB" altLang="en-US" sz="1400" dirty="0">
                <a:latin typeface="+mn-lt"/>
              </a:rPr>
              <a:t>West, M.A., 2012. </a:t>
            </a:r>
            <a:r>
              <a:rPr lang="en-GB" altLang="en-US" sz="1400" i="1" dirty="0">
                <a:latin typeface="+mn-lt"/>
              </a:rPr>
              <a:t>Effective Teamwork </a:t>
            </a:r>
            <a:r>
              <a:rPr lang="en-GB" altLang="en-US" sz="1400" dirty="0">
                <a:latin typeface="+mn-lt"/>
              </a:rPr>
              <a:t>(3</a:t>
            </a:r>
            <a:r>
              <a:rPr lang="en-GB" altLang="en-US" sz="1400" baseline="30000" dirty="0">
                <a:latin typeface="+mn-lt"/>
              </a:rPr>
              <a:t>rd</a:t>
            </a:r>
            <a:r>
              <a:rPr lang="en-GB" altLang="en-US" sz="1400" dirty="0">
                <a:latin typeface="+mn-lt"/>
              </a:rPr>
              <a:t> Edition). London: Blackwell. </a:t>
            </a:r>
          </a:p>
          <a:p>
            <a:pPr marL="0" indent="0">
              <a:lnSpc>
                <a:spcPct val="120000"/>
              </a:lnSpc>
              <a:buNone/>
            </a:pPr>
            <a:r>
              <a:rPr lang="en-GB" altLang="en-US" sz="1400" dirty="0">
                <a:latin typeface="+mn-lt"/>
              </a:rPr>
              <a:t>West, M.A., and </a:t>
            </a:r>
            <a:r>
              <a:rPr lang="en-GB" altLang="en-US" sz="1400" dirty="0" err="1">
                <a:latin typeface="+mn-lt"/>
              </a:rPr>
              <a:t>Lyubovnikova</a:t>
            </a:r>
            <a:r>
              <a:rPr lang="en-GB" altLang="en-US" sz="1400" dirty="0">
                <a:latin typeface="+mn-lt"/>
              </a:rPr>
              <a:t>, J., 2012., Real teams or pseudo teams? The changing landscape needs a better map</a:t>
            </a:r>
            <a:r>
              <a:rPr lang="en-GB" altLang="en-US" sz="1400" i="1" dirty="0">
                <a:latin typeface="+mn-lt"/>
              </a:rPr>
              <a:t>. Industrial and Organizational Psychology</a:t>
            </a:r>
            <a:r>
              <a:rPr lang="en-GB" altLang="en-US" sz="1400" dirty="0">
                <a:latin typeface="+mn-lt"/>
              </a:rPr>
              <a:t>. 5: 25-55. </a:t>
            </a:r>
          </a:p>
          <a:p>
            <a:pPr marL="0" indent="0">
              <a:lnSpc>
                <a:spcPct val="120000"/>
              </a:lnSpc>
              <a:buNone/>
            </a:pPr>
            <a:endParaRPr lang="en-GB" altLang="en-US" sz="1400" dirty="0">
              <a:latin typeface="+mn-lt"/>
            </a:endParaRPr>
          </a:p>
          <a:p>
            <a:pPr marL="0" indent="0">
              <a:lnSpc>
                <a:spcPct val="120000"/>
              </a:lnSpc>
              <a:buNone/>
            </a:pPr>
            <a:endParaRPr lang="en-GB" sz="1400" dirty="0">
              <a:latin typeface="+mn-lt"/>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E7D877A-200A-49DE-BB95-BE6AC41D1A92}"/>
                  </a:ext>
                </a:extLst>
              </p14:cNvPr>
              <p14:cNvContentPartPr/>
              <p14:nvPr/>
            </p14:nvContentPartPr>
            <p14:xfrm>
              <a:off x="1451520" y="4647240"/>
              <a:ext cx="7200" cy="189720"/>
            </p14:xfrm>
          </p:contentPart>
        </mc:Choice>
        <mc:Fallback xmlns="">
          <p:pic>
            <p:nvPicPr>
              <p:cNvPr id="4" name="Ink 3">
                <a:extLst>
                  <a:ext uri="{FF2B5EF4-FFF2-40B4-BE49-F238E27FC236}">
                    <a16:creationId xmlns:a16="http://schemas.microsoft.com/office/drawing/2014/main" id="{4E7D877A-200A-49DE-BB95-BE6AC41D1A92}"/>
                  </a:ext>
                </a:extLst>
              </p:cNvPr>
              <p:cNvPicPr/>
              <p:nvPr/>
            </p:nvPicPr>
            <p:blipFill>
              <a:blip r:embed="rId5"/>
              <a:stretch>
                <a:fillRect/>
              </a:stretch>
            </p:blipFill>
            <p:spPr>
              <a:xfrm>
                <a:off x="1442160" y="4637880"/>
                <a:ext cx="25920" cy="208440"/>
              </a:xfrm>
              <a:prstGeom prst="rect">
                <a:avLst/>
              </a:prstGeom>
            </p:spPr>
          </p:pic>
        </mc:Fallback>
      </mc:AlternateContent>
    </p:spTree>
    <p:extLst>
      <p:ext uri="{BB962C8B-B14F-4D97-AF65-F5344CB8AC3E}">
        <p14:creationId xmlns:p14="http://schemas.microsoft.com/office/powerpoint/2010/main" val="2515182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5F26-A99F-44F1-9CD9-8D13352EB7D1}"/>
              </a:ext>
            </a:extLst>
          </p:cNvPr>
          <p:cNvSpPr>
            <a:spLocks noGrp="1"/>
          </p:cNvSpPr>
          <p:nvPr>
            <p:ph type="title"/>
          </p:nvPr>
        </p:nvSpPr>
        <p:spPr>
          <a:xfrm>
            <a:off x="1770876" y="168084"/>
            <a:ext cx="8982559" cy="1325563"/>
          </a:xfrm>
        </p:spPr>
        <p:txBody>
          <a:bodyPr>
            <a:normAutofit/>
          </a:bodyPr>
          <a:lstStyle/>
          <a:p>
            <a:r>
              <a:rPr lang="en-GB" dirty="0"/>
              <a:t>Main Project characteristics </a:t>
            </a:r>
            <a:br>
              <a:rPr lang="en-GB" dirty="0"/>
            </a:br>
            <a:r>
              <a:rPr lang="en-GB" sz="3200" b="0" dirty="0"/>
              <a:t>(Maylor, 2017, pp. 7)</a:t>
            </a:r>
            <a:endParaRPr lang="en-GB" dirty="0"/>
          </a:p>
        </p:txBody>
      </p:sp>
      <p:grpSp>
        <p:nvGrpSpPr>
          <p:cNvPr id="19" name="Group 18" descr="Aspects of uniqueness&#10;Exact project not been done before&#10;Many aspects of the project have been done before&#10;">
            <a:extLst>
              <a:ext uri="{FF2B5EF4-FFF2-40B4-BE49-F238E27FC236}">
                <a16:creationId xmlns:a16="http://schemas.microsoft.com/office/drawing/2014/main" id="{ECDB88F8-BF90-4C00-8109-9403785A50BD}"/>
              </a:ext>
            </a:extLst>
          </p:cNvPr>
          <p:cNvGrpSpPr/>
          <p:nvPr/>
        </p:nvGrpSpPr>
        <p:grpSpPr>
          <a:xfrm>
            <a:off x="3914159" y="1593701"/>
            <a:ext cx="3285843" cy="2561372"/>
            <a:chOff x="2325890" y="1301931"/>
            <a:chExt cx="3285843" cy="2561372"/>
          </a:xfrm>
        </p:grpSpPr>
        <p:cxnSp>
          <p:nvCxnSpPr>
            <p:cNvPr id="17" name="Straight Connector 16">
              <a:extLst>
                <a:ext uri="{FF2B5EF4-FFF2-40B4-BE49-F238E27FC236}">
                  <a16:creationId xmlns:a16="http://schemas.microsoft.com/office/drawing/2014/main" id="{99F9B1A9-1F22-4981-AF0C-D30957921567}"/>
                </a:ext>
              </a:extLst>
            </p:cNvPr>
            <p:cNvCxnSpPr>
              <a:cxnSpLocks/>
              <a:endCxn id="4" idx="2"/>
            </p:cNvCxnSpPr>
            <p:nvPr/>
          </p:nvCxnSpPr>
          <p:spPr>
            <a:xfrm flipH="1" flipV="1">
              <a:off x="3968812" y="2379149"/>
              <a:ext cx="1053070" cy="1484154"/>
            </a:xfrm>
            <a:prstGeom prst="line">
              <a:avLst/>
            </a:prstGeom>
            <a:ln w="38100">
              <a:solidFill>
                <a:srgbClr val="66A7DB"/>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49EC8DE-47EF-477A-A682-D782157004E2}"/>
                </a:ext>
              </a:extLst>
            </p:cNvPr>
            <p:cNvSpPr txBox="1"/>
            <p:nvPr/>
          </p:nvSpPr>
          <p:spPr>
            <a:xfrm>
              <a:off x="2325890" y="1301931"/>
              <a:ext cx="3285843"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61D48"/>
                  </a:solidFill>
                  <a:effectLst/>
                  <a:uLnTx/>
                  <a:uFillTx/>
                  <a:latin typeface="Raleway"/>
                  <a:ea typeface="+mn-ea"/>
                  <a:cs typeface="+mn-cs"/>
                </a:rPr>
                <a:t>Exact project not been done before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61D48"/>
                  </a:solidFill>
                  <a:effectLst/>
                  <a:uLnTx/>
                  <a:uFillTx/>
                  <a:latin typeface="Raleway"/>
                  <a:ea typeface="+mn-ea"/>
                  <a:cs typeface="+mn-cs"/>
                </a:rPr>
                <a:t>Many aspects of the project have been done before</a:t>
              </a:r>
            </a:p>
          </p:txBody>
        </p:sp>
        <p:sp>
          <p:nvSpPr>
            <p:cNvPr id="15" name="Oval 14">
              <a:extLst>
                <a:ext uri="{FF2B5EF4-FFF2-40B4-BE49-F238E27FC236}">
                  <a16:creationId xmlns:a16="http://schemas.microsoft.com/office/drawing/2014/main" id="{86C6F7BB-9D01-42AF-BDC1-B0429873773A}"/>
                </a:ext>
              </a:extLst>
            </p:cNvPr>
            <p:cNvSpPr/>
            <p:nvPr/>
          </p:nvSpPr>
          <p:spPr bwMode="auto">
            <a:xfrm>
              <a:off x="3389908" y="2446683"/>
              <a:ext cx="1980459" cy="1025058"/>
            </a:xfrm>
            <a:prstGeom prst="ellipse">
              <a:avLst/>
            </a:prstGeom>
            <a:ln/>
          </p:spPr>
          <p:style>
            <a:lnRef idx="0">
              <a:schemeClr val="dk1"/>
            </a:lnRef>
            <a:fillRef idx="3">
              <a:schemeClr val="dk1"/>
            </a:fillRef>
            <a:effectRef idx="3">
              <a:schemeClr val="dk1"/>
            </a:effectRef>
            <a:fontRef idx="minor">
              <a:schemeClr val="lt1"/>
            </a:fontRef>
          </p:style>
          <p:txBody>
            <a:bodyPr lIns="90000" tIns="46800" rIns="90000" bIns="4680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D000"/>
                  </a:solidFill>
                  <a:effectLst/>
                  <a:uLnTx/>
                  <a:uFillTx/>
                  <a:latin typeface="Calibri" pitchFamily="34" charset="0"/>
                  <a:ea typeface="+mn-ea"/>
                  <a:cs typeface="Calibri" pitchFamily="34" charset="0"/>
                </a:rPr>
                <a:t>Aspects of uniqueness</a:t>
              </a:r>
            </a:p>
          </p:txBody>
        </p:sp>
      </p:grpSp>
      <p:grpSp>
        <p:nvGrpSpPr>
          <p:cNvPr id="26" name="Group 25" descr="Mission Focused&#10;Delivers benefits&#10;">
            <a:extLst>
              <a:ext uri="{FF2B5EF4-FFF2-40B4-BE49-F238E27FC236}">
                <a16:creationId xmlns:a16="http://schemas.microsoft.com/office/drawing/2014/main" id="{2885A3BE-9846-46B1-A894-154FB0CFD7BC}"/>
              </a:ext>
            </a:extLst>
          </p:cNvPr>
          <p:cNvGrpSpPr/>
          <p:nvPr/>
        </p:nvGrpSpPr>
        <p:grpSpPr>
          <a:xfrm>
            <a:off x="9033182" y="2492784"/>
            <a:ext cx="2990060" cy="1453770"/>
            <a:chOff x="7845931" y="2182505"/>
            <a:chExt cx="2990060" cy="1453770"/>
          </a:xfrm>
        </p:grpSpPr>
        <p:cxnSp>
          <p:nvCxnSpPr>
            <p:cNvPr id="20" name="Straight Connector 19">
              <a:extLst>
                <a:ext uri="{FF2B5EF4-FFF2-40B4-BE49-F238E27FC236}">
                  <a16:creationId xmlns:a16="http://schemas.microsoft.com/office/drawing/2014/main" id="{00F4B3DD-7953-4695-BB15-238196A1E7C7}"/>
                </a:ext>
              </a:extLst>
            </p:cNvPr>
            <p:cNvCxnSpPr>
              <a:cxnSpLocks/>
              <a:stCxn id="14" idx="7"/>
              <a:endCxn id="21" idx="2"/>
            </p:cNvCxnSpPr>
            <p:nvPr/>
          </p:nvCxnSpPr>
          <p:spPr>
            <a:xfrm flipV="1">
              <a:off x="7845931" y="2767280"/>
              <a:ext cx="2361864" cy="868995"/>
            </a:xfrm>
            <a:prstGeom prst="line">
              <a:avLst/>
            </a:prstGeom>
            <a:ln w="38100">
              <a:solidFill>
                <a:srgbClr val="66A7DB"/>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4AB176D-A8D3-41AA-9178-FD1C6523ED05}"/>
                </a:ext>
              </a:extLst>
            </p:cNvPr>
            <p:cNvSpPr txBox="1"/>
            <p:nvPr/>
          </p:nvSpPr>
          <p:spPr>
            <a:xfrm>
              <a:off x="9579599" y="2182505"/>
              <a:ext cx="1256392"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61D48"/>
                  </a:solidFill>
                  <a:effectLst/>
                  <a:uLnTx/>
                  <a:uFillTx/>
                  <a:latin typeface="Raleway"/>
                  <a:ea typeface="+mn-ea"/>
                  <a:cs typeface="+mn-cs"/>
                </a:rPr>
                <a:t>Delivers benefits</a:t>
              </a:r>
            </a:p>
          </p:txBody>
        </p:sp>
        <p:sp>
          <p:nvSpPr>
            <p:cNvPr id="24" name="Oval 23">
              <a:extLst>
                <a:ext uri="{FF2B5EF4-FFF2-40B4-BE49-F238E27FC236}">
                  <a16:creationId xmlns:a16="http://schemas.microsoft.com/office/drawing/2014/main" id="{CC6F88DA-7805-49DE-B2BF-EA337D0863E1}"/>
                </a:ext>
              </a:extLst>
            </p:cNvPr>
            <p:cNvSpPr/>
            <p:nvPr/>
          </p:nvSpPr>
          <p:spPr bwMode="auto">
            <a:xfrm>
              <a:off x="8121029" y="2915561"/>
              <a:ext cx="2465904" cy="662953"/>
            </a:xfrm>
            <a:prstGeom prst="ellipse">
              <a:avLst/>
            </a:prstGeom>
            <a:ln/>
          </p:spPr>
          <p:style>
            <a:lnRef idx="0">
              <a:schemeClr val="dk1"/>
            </a:lnRef>
            <a:fillRef idx="3">
              <a:schemeClr val="dk1"/>
            </a:fillRef>
            <a:effectRef idx="3">
              <a:schemeClr val="dk1"/>
            </a:effectRef>
            <a:fontRef idx="minor">
              <a:schemeClr val="lt1"/>
            </a:fontRef>
          </p:style>
          <p:txBody>
            <a:bodyPr wrap="none" lIns="90000" tIns="46800" rIns="90000" bIns="4680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D000"/>
                  </a:solidFill>
                  <a:effectLst/>
                  <a:uLnTx/>
                  <a:uFillTx/>
                  <a:latin typeface="Calibri" pitchFamily="34" charset="0"/>
                  <a:ea typeface="+mn-ea"/>
                  <a:cs typeface="Calibri" pitchFamily="34" charset="0"/>
                </a:rPr>
                <a:t>Mission</a:t>
              </a:r>
              <a:r>
                <a:rPr kumimoji="0" lang="en-GB" sz="1900" b="1" i="0" u="none" strike="noStrike" kern="1200" cap="none" spc="0" normalizeH="0" baseline="0" noProof="0" dirty="0">
                  <a:ln>
                    <a:noFill/>
                  </a:ln>
                  <a:solidFill>
                    <a:srgbClr val="FFD000"/>
                  </a:solidFill>
                  <a:effectLst/>
                  <a:uLnTx/>
                  <a:uFillTx/>
                  <a:latin typeface="Calibri" pitchFamily="34" charset="0"/>
                  <a:ea typeface="+mn-ea"/>
                  <a:cs typeface="Calibri" pitchFamily="34" charset="0"/>
                </a:rPr>
                <a:t> </a:t>
              </a:r>
              <a:r>
                <a:rPr kumimoji="0" lang="en-GB" sz="2000" b="1" i="0" u="none" strike="noStrike" kern="1200" cap="none" spc="0" normalizeH="0" baseline="0" noProof="0" dirty="0">
                  <a:ln>
                    <a:noFill/>
                  </a:ln>
                  <a:solidFill>
                    <a:srgbClr val="FFD000"/>
                  </a:solidFill>
                  <a:effectLst/>
                  <a:uLnTx/>
                  <a:uFillTx/>
                  <a:latin typeface="Calibri" pitchFamily="34" charset="0"/>
                  <a:ea typeface="+mn-ea"/>
                  <a:cs typeface="Calibri" pitchFamily="34" charset="0"/>
                </a:rPr>
                <a:t>focused</a:t>
              </a:r>
              <a:endParaRPr kumimoji="0" lang="en-GB" sz="1900" b="1" i="0" u="none" strike="noStrike" kern="1200" cap="none" spc="0" normalizeH="0" baseline="0" noProof="0" dirty="0">
                <a:ln>
                  <a:noFill/>
                </a:ln>
                <a:solidFill>
                  <a:srgbClr val="FFD000"/>
                </a:solidFill>
                <a:effectLst/>
                <a:uLnTx/>
                <a:uFillTx/>
                <a:latin typeface="Calibri" pitchFamily="34" charset="0"/>
                <a:ea typeface="+mn-ea"/>
                <a:cs typeface="Calibri" pitchFamily="34" charset="0"/>
              </a:endParaRPr>
            </a:p>
          </p:txBody>
        </p:sp>
      </p:grpSp>
      <p:grpSp>
        <p:nvGrpSpPr>
          <p:cNvPr id="33" name="Group 32" descr="Temporary&#10;Team finishes when project finishes&#10;Funding goes with project">
            <a:extLst>
              <a:ext uri="{FF2B5EF4-FFF2-40B4-BE49-F238E27FC236}">
                <a16:creationId xmlns:a16="http://schemas.microsoft.com/office/drawing/2014/main" id="{A3C6DA72-3949-415A-9382-4E87FB49B77E}"/>
              </a:ext>
            </a:extLst>
          </p:cNvPr>
          <p:cNvGrpSpPr/>
          <p:nvPr/>
        </p:nvGrpSpPr>
        <p:grpSpPr>
          <a:xfrm>
            <a:off x="8884912" y="4491213"/>
            <a:ext cx="3170752" cy="2271157"/>
            <a:chOff x="8131628" y="4734492"/>
            <a:chExt cx="3170752" cy="1813252"/>
          </a:xfrm>
        </p:grpSpPr>
        <p:cxnSp>
          <p:nvCxnSpPr>
            <p:cNvPr id="29" name="Straight Connector 28">
              <a:extLst>
                <a:ext uri="{FF2B5EF4-FFF2-40B4-BE49-F238E27FC236}">
                  <a16:creationId xmlns:a16="http://schemas.microsoft.com/office/drawing/2014/main" id="{278C80D5-74D8-4CCC-8365-B21BE13AA61A}"/>
                </a:ext>
              </a:extLst>
            </p:cNvPr>
            <p:cNvCxnSpPr>
              <a:cxnSpLocks/>
              <a:stCxn id="14" idx="5"/>
              <a:endCxn id="30" idx="0"/>
            </p:cNvCxnSpPr>
            <p:nvPr/>
          </p:nvCxnSpPr>
          <p:spPr>
            <a:xfrm>
              <a:off x="8195132" y="4734492"/>
              <a:ext cx="2033278" cy="736033"/>
            </a:xfrm>
            <a:prstGeom prst="line">
              <a:avLst/>
            </a:prstGeom>
            <a:ln w="38100">
              <a:solidFill>
                <a:srgbClr val="66A7DB"/>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F0876C7-F3A3-40C9-9D23-5702EA678316}"/>
                </a:ext>
              </a:extLst>
            </p:cNvPr>
            <p:cNvSpPr txBox="1"/>
            <p:nvPr/>
          </p:nvSpPr>
          <p:spPr>
            <a:xfrm>
              <a:off x="9154439" y="5470526"/>
              <a:ext cx="2147941"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61D48"/>
                  </a:solidFill>
                  <a:effectLst/>
                  <a:uLnTx/>
                  <a:uFillTx/>
                  <a:latin typeface="Raleway"/>
                  <a:ea typeface="+mn-ea"/>
                  <a:cs typeface="+mn-cs"/>
                </a:rPr>
                <a:t>Team finishes when project finishes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61D48"/>
                  </a:solidFill>
                  <a:effectLst/>
                  <a:uLnTx/>
                  <a:uFillTx/>
                  <a:latin typeface="Raleway"/>
                  <a:ea typeface="+mn-ea"/>
                  <a:cs typeface="+mn-cs"/>
                </a:rPr>
                <a:t>Funding goes with project</a:t>
              </a:r>
            </a:p>
          </p:txBody>
        </p:sp>
        <p:sp>
          <p:nvSpPr>
            <p:cNvPr id="27" name="Oval 26">
              <a:extLst>
                <a:ext uri="{FF2B5EF4-FFF2-40B4-BE49-F238E27FC236}">
                  <a16:creationId xmlns:a16="http://schemas.microsoft.com/office/drawing/2014/main" id="{88462FFD-B5D7-4BEF-AD69-2E26B8615DF0}"/>
                </a:ext>
              </a:extLst>
            </p:cNvPr>
            <p:cNvSpPr/>
            <p:nvPr/>
          </p:nvSpPr>
          <p:spPr bwMode="auto">
            <a:xfrm>
              <a:off x="8131628" y="4769975"/>
              <a:ext cx="2084043" cy="613784"/>
            </a:xfrm>
            <a:prstGeom prst="ellipse">
              <a:avLst/>
            </a:prstGeom>
            <a:ln/>
          </p:spPr>
          <p:style>
            <a:lnRef idx="0">
              <a:schemeClr val="dk1"/>
            </a:lnRef>
            <a:fillRef idx="3">
              <a:schemeClr val="dk1"/>
            </a:fillRef>
            <a:effectRef idx="3">
              <a:schemeClr val="dk1"/>
            </a:effectRef>
            <a:fontRef idx="minor">
              <a:schemeClr val="lt1"/>
            </a:fontRef>
          </p:style>
          <p:txBody>
            <a:bodyPr lIns="90000" tIns="46800" rIns="90000" bIns="4680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D000"/>
                  </a:solidFill>
                  <a:effectLst/>
                  <a:uLnTx/>
                  <a:uFillTx/>
                  <a:latin typeface="Calibri" pitchFamily="34" charset="0"/>
                  <a:ea typeface="+mn-ea"/>
                  <a:cs typeface="Calibri" pitchFamily="34" charset="0"/>
                </a:rPr>
                <a:t>Temporary</a:t>
              </a:r>
              <a:endParaRPr kumimoji="0" lang="en-GB" sz="1900" b="1" i="0" u="none" strike="noStrike" kern="1200" cap="none" spc="0" normalizeH="0" baseline="0" noProof="0" dirty="0">
                <a:ln>
                  <a:noFill/>
                </a:ln>
                <a:solidFill>
                  <a:srgbClr val="FFD000"/>
                </a:solidFill>
                <a:effectLst/>
                <a:uLnTx/>
                <a:uFillTx/>
                <a:latin typeface="Calibri" pitchFamily="34" charset="0"/>
                <a:ea typeface="+mn-ea"/>
                <a:cs typeface="Calibri" pitchFamily="34" charset="0"/>
              </a:endParaRPr>
            </a:p>
          </p:txBody>
        </p:sp>
      </p:grpSp>
      <p:grpSp>
        <p:nvGrpSpPr>
          <p:cNvPr id="41" name="Group 40" descr="Change&#10;Impacts people delivering&#10;Impacts people and organisations being delivered to&#10;">
            <a:extLst>
              <a:ext uri="{FF2B5EF4-FFF2-40B4-BE49-F238E27FC236}">
                <a16:creationId xmlns:a16="http://schemas.microsoft.com/office/drawing/2014/main" id="{A2C744A3-75E3-49F7-9E97-E28031AD7F92}"/>
              </a:ext>
            </a:extLst>
          </p:cNvPr>
          <p:cNvGrpSpPr/>
          <p:nvPr/>
        </p:nvGrpSpPr>
        <p:grpSpPr>
          <a:xfrm>
            <a:off x="7520428" y="1671313"/>
            <a:ext cx="3005056" cy="2483213"/>
            <a:chOff x="6626292" y="1352221"/>
            <a:chExt cx="3005056" cy="2483213"/>
          </a:xfrm>
        </p:grpSpPr>
        <p:cxnSp>
          <p:nvCxnSpPr>
            <p:cNvPr id="35" name="Straight Connector 34">
              <a:extLst>
                <a:ext uri="{FF2B5EF4-FFF2-40B4-BE49-F238E27FC236}">
                  <a16:creationId xmlns:a16="http://schemas.microsoft.com/office/drawing/2014/main" id="{1AC00F7A-8651-427C-B9DB-3266C20DE813}"/>
                </a:ext>
              </a:extLst>
            </p:cNvPr>
            <p:cNvCxnSpPr>
              <a:cxnSpLocks/>
              <a:stCxn id="36" idx="2"/>
            </p:cNvCxnSpPr>
            <p:nvPr/>
          </p:nvCxnSpPr>
          <p:spPr>
            <a:xfrm flipH="1">
              <a:off x="6872428" y="2429439"/>
              <a:ext cx="1256392" cy="1405995"/>
            </a:xfrm>
            <a:prstGeom prst="line">
              <a:avLst/>
            </a:prstGeom>
            <a:ln w="38100">
              <a:solidFill>
                <a:srgbClr val="66A7DB"/>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9E8212C-C92A-4FCA-A02D-2914A02DFEA5}"/>
                </a:ext>
              </a:extLst>
            </p:cNvPr>
            <p:cNvSpPr txBox="1"/>
            <p:nvPr/>
          </p:nvSpPr>
          <p:spPr>
            <a:xfrm>
              <a:off x="6626292" y="1352221"/>
              <a:ext cx="3005056"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61D48"/>
                  </a:solidFill>
                  <a:effectLst/>
                  <a:uLnTx/>
                  <a:uFillTx/>
                  <a:latin typeface="Raleway"/>
                  <a:ea typeface="+mn-ea"/>
                  <a:cs typeface="+mn-cs"/>
                </a:rPr>
                <a:t>Impacts people delivering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61D48"/>
                  </a:solidFill>
                  <a:effectLst/>
                  <a:uLnTx/>
                  <a:uFillTx/>
                  <a:latin typeface="Raleway"/>
                  <a:ea typeface="+mn-ea"/>
                  <a:cs typeface="+mn-cs"/>
                </a:rPr>
                <a:t>Impacts people and organisations being delivered to</a:t>
              </a:r>
            </a:p>
          </p:txBody>
        </p:sp>
        <p:sp>
          <p:nvSpPr>
            <p:cNvPr id="34" name="Oval 33">
              <a:extLst>
                <a:ext uri="{FF2B5EF4-FFF2-40B4-BE49-F238E27FC236}">
                  <a16:creationId xmlns:a16="http://schemas.microsoft.com/office/drawing/2014/main" id="{424A4B39-5EB8-42E0-B621-1E95B2189BCC}"/>
                </a:ext>
              </a:extLst>
            </p:cNvPr>
            <p:cNvSpPr/>
            <p:nvPr/>
          </p:nvSpPr>
          <p:spPr bwMode="auto">
            <a:xfrm>
              <a:off x="6729771" y="2622540"/>
              <a:ext cx="1584207" cy="662954"/>
            </a:xfrm>
            <a:prstGeom prst="ellipse">
              <a:avLst/>
            </a:prstGeom>
            <a:ln/>
          </p:spPr>
          <p:style>
            <a:lnRef idx="0">
              <a:schemeClr val="dk1"/>
            </a:lnRef>
            <a:fillRef idx="3">
              <a:schemeClr val="dk1"/>
            </a:fillRef>
            <a:effectRef idx="3">
              <a:schemeClr val="dk1"/>
            </a:effectRef>
            <a:fontRef idx="minor">
              <a:schemeClr val="lt1"/>
            </a:fontRef>
          </p:style>
          <p:txBody>
            <a:bodyPr lIns="90000" tIns="46800" rIns="90000" bIns="4680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D000"/>
                  </a:solidFill>
                  <a:effectLst/>
                  <a:uLnTx/>
                  <a:uFillTx/>
                  <a:latin typeface="Calibri" pitchFamily="34" charset="0"/>
                  <a:ea typeface="+mn-ea"/>
                  <a:cs typeface="Calibri" pitchFamily="34" charset="0"/>
                </a:rPr>
                <a:t>Change</a:t>
              </a:r>
              <a:endParaRPr kumimoji="0" lang="en-GB" sz="1900" b="1" i="0" u="none" strike="noStrike" kern="1200" cap="none" spc="0" normalizeH="0" baseline="0" noProof="0" dirty="0">
                <a:ln>
                  <a:noFill/>
                </a:ln>
                <a:solidFill>
                  <a:srgbClr val="FFD000"/>
                </a:solidFill>
                <a:effectLst/>
                <a:uLnTx/>
                <a:uFillTx/>
                <a:latin typeface="Calibri" pitchFamily="34" charset="0"/>
                <a:ea typeface="+mn-ea"/>
                <a:cs typeface="Calibri" pitchFamily="34" charset="0"/>
              </a:endParaRPr>
            </a:p>
          </p:txBody>
        </p:sp>
      </p:grpSp>
      <p:grpSp>
        <p:nvGrpSpPr>
          <p:cNvPr id="64" name="Group 63" descr="Integrating&#10;Requires interlinking of activities&#10;Requires knowledge and resources to be brought together in a process&#10;">
            <a:extLst>
              <a:ext uri="{FF2B5EF4-FFF2-40B4-BE49-F238E27FC236}">
                <a16:creationId xmlns:a16="http://schemas.microsoft.com/office/drawing/2014/main" id="{5ED60F7A-5952-4301-82DB-3E0A6BD1166A}"/>
              </a:ext>
            </a:extLst>
          </p:cNvPr>
          <p:cNvGrpSpPr/>
          <p:nvPr/>
        </p:nvGrpSpPr>
        <p:grpSpPr>
          <a:xfrm>
            <a:off x="5557081" y="4583725"/>
            <a:ext cx="3653161" cy="2212969"/>
            <a:chOff x="4357949" y="4660296"/>
            <a:chExt cx="3653161" cy="1657120"/>
          </a:xfrm>
        </p:grpSpPr>
        <p:cxnSp>
          <p:nvCxnSpPr>
            <p:cNvPr id="39" name="Straight Connector 38">
              <a:extLst>
                <a:ext uri="{FF2B5EF4-FFF2-40B4-BE49-F238E27FC236}">
                  <a16:creationId xmlns:a16="http://schemas.microsoft.com/office/drawing/2014/main" id="{9E3520AC-2B17-41BB-8A79-43A98EB8BBAC}"/>
                </a:ext>
              </a:extLst>
            </p:cNvPr>
            <p:cNvCxnSpPr>
              <a:cxnSpLocks/>
            </p:cNvCxnSpPr>
            <p:nvPr/>
          </p:nvCxnSpPr>
          <p:spPr>
            <a:xfrm>
              <a:off x="6096000" y="4660296"/>
              <a:ext cx="0" cy="1129938"/>
            </a:xfrm>
            <a:prstGeom prst="line">
              <a:avLst/>
            </a:prstGeom>
            <a:ln w="38100">
              <a:solidFill>
                <a:srgbClr val="66A7DB"/>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3D322650-1B5B-4357-8AE9-A06ED1782792}"/>
                </a:ext>
              </a:extLst>
            </p:cNvPr>
            <p:cNvSpPr txBox="1"/>
            <p:nvPr/>
          </p:nvSpPr>
          <p:spPr>
            <a:xfrm>
              <a:off x="4357949" y="5486419"/>
              <a:ext cx="3653161"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61D48"/>
                  </a:solidFill>
                  <a:effectLst/>
                  <a:uLnTx/>
                  <a:uFillTx/>
                  <a:latin typeface="Raleway"/>
                  <a:ea typeface="+mn-ea"/>
                  <a:cs typeface="+mn-cs"/>
                </a:rPr>
                <a:t>Requires interlinking of activities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61D48"/>
                  </a:solidFill>
                  <a:effectLst/>
                  <a:uLnTx/>
                  <a:uFillTx/>
                  <a:latin typeface="Raleway"/>
                  <a:ea typeface="+mn-ea"/>
                  <a:cs typeface="+mn-cs"/>
                </a:rPr>
                <a:t>Requires knowledge and resources to be brought together in a process</a:t>
              </a:r>
            </a:p>
          </p:txBody>
        </p:sp>
        <p:sp>
          <p:nvSpPr>
            <p:cNvPr id="43" name="Oval 42">
              <a:extLst>
                <a:ext uri="{FF2B5EF4-FFF2-40B4-BE49-F238E27FC236}">
                  <a16:creationId xmlns:a16="http://schemas.microsoft.com/office/drawing/2014/main" id="{AA4DB1AE-7368-41DE-AC44-7CD039634AED}"/>
                </a:ext>
              </a:extLst>
            </p:cNvPr>
            <p:cNvSpPr/>
            <p:nvPr/>
          </p:nvSpPr>
          <p:spPr bwMode="auto">
            <a:xfrm>
              <a:off x="5088840" y="4822242"/>
              <a:ext cx="1966402" cy="561649"/>
            </a:xfrm>
            <a:prstGeom prst="ellipse">
              <a:avLst/>
            </a:prstGeom>
            <a:ln/>
          </p:spPr>
          <p:style>
            <a:lnRef idx="0">
              <a:schemeClr val="dk1"/>
            </a:lnRef>
            <a:fillRef idx="3">
              <a:schemeClr val="dk1"/>
            </a:fillRef>
            <a:effectRef idx="3">
              <a:schemeClr val="dk1"/>
            </a:effectRef>
            <a:fontRef idx="minor">
              <a:schemeClr val="lt1"/>
            </a:fontRef>
          </p:style>
          <p:txBody>
            <a:bodyPr lIns="90000" tIns="46800" rIns="90000" bIns="4680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D000"/>
                  </a:solidFill>
                  <a:effectLst/>
                  <a:uLnTx/>
                  <a:uFillTx/>
                  <a:latin typeface="Calibri" pitchFamily="34" charset="0"/>
                  <a:ea typeface="+mn-ea"/>
                  <a:cs typeface="Calibri" pitchFamily="34" charset="0"/>
                </a:rPr>
                <a:t>Integrating</a:t>
              </a:r>
              <a:endParaRPr kumimoji="0" lang="en-GB" sz="1900" b="1" i="0" u="none" strike="noStrike" kern="1200" cap="none" spc="0" normalizeH="0" baseline="0" noProof="0" dirty="0">
                <a:ln>
                  <a:noFill/>
                </a:ln>
                <a:solidFill>
                  <a:srgbClr val="FFD000"/>
                </a:solidFill>
                <a:effectLst/>
                <a:uLnTx/>
                <a:uFillTx/>
                <a:latin typeface="Calibri" pitchFamily="34" charset="0"/>
                <a:ea typeface="+mn-ea"/>
                <a:cs typeface="Calibri" pitchFamily="34" charset="0"/>
              </a:endParaRPr>
            </a:p>
          </p:txBody>
        </p:sp>
      </p:grpSp>
      <p:grpSp>
        <p:nvGrpSpPr>
          <p:cNvPr id="53" name="Group 52" descr="Social construction&#10;Doesn’t behave like a machine&#10;Involves people and organisations&#10;">
            <a:extLst>
              <a:ext uri="{FF2B5EF4-FFF2-40B4-BE49-F238E27FC236}">
                <a16:creationId xmlns:a16="http://schemas.microsoft.com/office/drawing/2014/main" id="{7E4D26C9-10DC-4B0E-B647-BD6FF8DBAC31}"/>
              </a:ext>
            </a:extLst>
          </p:cNvPr>
          <p:cNvGrpSpPr/>
          <p:nvPr/>
        </p:nvGrpSpPr>
        <p:grpSpPr>
          <a:xfrm>
            <a:off x="2714116" y="4583725"/>
            <a:ext cx="3162479" cy="2009707"/>
            <a:chOff x="997066" y="4464000"/>
            <a:chExt cx="3162479" cy="2009707"/>
          </a:xfrm>
        </p:grpSpPr>
        <p:cxnSp>
          <p:nvCxnSpPr>
            <p:cNvPr id="49" name="Straight Connector 48">
              <a:extLst>
                <a:ext uri="{FF2B5EF4-FFF2-40B4-BE49-F238E27FC236}">
                  <a16:creationId xmlns:a16="http://schemas.microsoft.com/office/drawing/2014/main" id="{7E66510B-95CB-4F16-86D8-A04AEC39DEED}"/>
                </a:ext>
              </a:extLst>
            </p:cNvPr>
            <p:cNvCxnSpPr>
              <a:cxnSpLocks/>
              <a:stCxn id="14" idx="3"/>
              <a:endCxn id="50" idx="0"/>
            </p:cNvCxnSpPr>
            <p:nvPr/>
          </p:nvCxnSpPr>
          <p:spPr>
            <a:xfrm flipH="1">
              <a:off x="2197109" y="4464000"/>
              <a:ext cx="1700538" cy="932489"/>
            </a:xfrm>
            <a:prstGeom prst="line">
              <a:avLst/>
            </a:prstGeom>
            <a:ln w="38100">
              <a:solidFill>
                <a:srgbClr val="66A7DB"/>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8E23967-5E0D-49BE-A1AB-A6693837E622}"/>
                </a:ext>
              </a:extLst>
            </p:cNvPr>
            <p:cNvSpPr txBox="1"/>
            <p:nvPr/>
          </p:nvSpPr>
          <p:spPr>
            <a:xfrm>
              <a:off x="997066" y="5396489"/>
              <a:ext cx="2400086"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61D48"/>
                  </a:solidFill>
                  <a:effectLst/>
                  <a:uLnTx/>
                  <a:uFillTx/>
                  <a:latin typeface="Raleway"/>
                  <a:ea typeface="+mn-ea"/>
                  <a:cs typeface="+mn-cs"/>
                </a:rPr>
                <a:t>Doesn’t behave like a machine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61D48"/>
                  </a:solidFill>
                  <a:effectLst/>
                  <a:uLnTx/>
                  <a:uFillTx/>
                  <a:latin typeface="Raleway"/>
                  <a:ea typeface="+mn-ea"/>
                  <a:cs typeface="+mn-cs"/>
                </a:rPr>
                <a:t>Involves people and organisations</a:t>
              </a:r>
            </a:p>
          </p:txBody>
        </p:sp>
        <p:sp>
          <p:nvSpPr>
            <p:cNvPr id="48" name="Oval 47">
              <a:extLst>
                <a:ext uri="{FF2B5EF4-FFF2-40B4-BE49-F238E27FC236}">
                  <a16:creationId xmlns:a16="http://schemas.microsoft.com/office/drawing/2014/main" id="{78BEDC82-F8D1-491A-BCEE-4899740A4F15}"/>
                </a:ext>
              </a:extLst>
            </p:cNvPr>
            <p:cNvSpPr/>
            <p:nvPr/>
          </p:nvSpPr>
          <p:spPr bwMode="auto">
            <a:xfrm>
              <a:off x="1208382" y="4503096"/>
              <a:ext cx="2951163" cy="717747"/>
            </a:xfrm>
            <a:prstGeom prst="ellipse">
              <a:avLst/>
            </a:prstGeom>
            <a:ln/>
          </p:spPr>
          <p:style>
            <a:lnRef idx="0">
              <a:schemeClr val="dk1"/>
            </a:lnRef>
            <a:fillRef idx="3">
              <a:schemeClr val="dk1"/>
            </a:fillRef>
            <a:effectRef idx="3">
              <a:schemeClr val="dk1"/>
            </a:effectRef>
            <a:fontRef idx="minor">
              <a:schemeClr val="lt1"/>
            </a:fontRef>
          </p:style>
          <p:txBody>
            <a:bodyPr wrap="none" lIns="90000" tIns="46800" rIns="90000" bIns="4680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D000"/>
                  </a:solidFill>
                  <a:effectLst/>
                  <a:uLnTx/>
                  <a:uFillTx/>
                  <a:latin typeface="Calibri" pitchFamily="34" charset="0"/>
                  <a:ea typeface="+mn-ea"/>
                  <a:cs typeface="Calibri" pitchFamily="34" charset="0"/>
                </a:rPr>
                <a:t>Social</a:t>
              </a:r>
              <a:r>
                <a:rPr kumimoji="0" lang="en-GB" sz="1900" b="1" i="0" u="none" strike="noStrike" kern="1200" cap="none" spc="0" normalizeH="0" baseline="0" noProof="0" dirty="0">
                  <a:ln>
                    <a:noFill/>
                  </a:ln>
                  <a:solidFill>
                    <a:srgbClr val="FFD000"/>
                  </a:solidFill>
                  <a:effectLst/>
                  <a:uLnTx/>
                  <a:uFillTx/>
                  <a:latin typeface="Calibri" pitchFamily="34" charset="0"/>
                  <a:ea typeface="+mn-ea"/>
                  <a:cs typeface="Calibri" pitchFamily="34" charset="0"/>
                </a:rPr>
                <a:t> </a:t>
              </a:r>
              <a:r>
                <a:rPr kumimoji="0" lang="en-GB" sz="2000" b="1" i="0" u="none" strike="noStrike" kern="1200" cap="none" spc="0" normalizeH="0" baseline="0" noProof="0" dirty="0">
                  <a:ln>
                    <a:noFill/>
                  </a:ln>
                  <a:solidFill>
                    <a:srgbClr val="FFD000"/>
                  </a:solidFill>
                  <a:effectLst/>
                  <a:uLnTx/>
                  <a:uFillTx/>
                  <a:latin typeface="Calibri" pitchFamily="34" charset="0"/>
                  <a:ea typeface="+mn-ea"/>
                  <a:cs typeface="Calibri" pitchFamily="34" charset="0"/>
                </a:rPr>
                <a:t>construction</a:t>
              </a:r>
              <a:endParaRPr kumimoji="0" lang="en-GB" sz="1900" b="1" i="0" u="none" strike="noStrike" kern="1200" cap="none" spc="0" normalizeH="0" baseline="0" noProof="0" dirty="0">
                <a:ln>
                  <a:noFill/>
                </a:ln>
                <a:solidFill>
                  <a:srgbClr val="FFD000"/>
                </a:solidFill>
                <a:effectLst/>
                <a:uLnTx/>
                <a:uFillTx/>
                <a:latin typeface="Calibri" pitchFamily="34" charset="0"/>
                <a:ea typeface="+mn-ea"/>
                <a:cs typeface="Calibri" pitchFamily="34" charset="0"/>
              </a:endParaRPr>
            </a:p>
          </p:txBody>
        </p:sp>
      </p:grpSp>
      <p:grpSp>
        <p:nvGrpSpPr>
          <p:cNvPr id="61" name="Group 60" descr="Emergence and uncertainty&#10;Detailed requirements may not be known in advance&#10;Project manager has to deal with uncertainty">
            <a:extLst>
              <a:ext uri="{FF2B5EF4-FFF2-40B4-BE49-F238E27FC236}">
                <a16:creationId xmlns:a16="http://schemas.microsoft.com/office/drawing/2014/main" id="{C696E9FF-2627-4028-94D0-3D8D22194F1B}"/>
              </a:ext>
            </a:extLst>
          </p:cNvPr>
          <p:cNvGrpSpPr/>
          <p:nvPr/>
        </p:nvGrpSpPr>
        <p:grpSpPr>
          <a:xfrm>
            <a:off x="885123" y="1876122"/>
            <a:ext cx="4729574" cy="2226273"/>
            <a:chOff x="-149545" y="1602983"/>
            <a:chExt cx="4367133" cy="2339084"/>
          </a:xfrm>
        </p:grpSpPr>
        <p:cxnSp>
          <p:nvCxnSpPr>
            <p:cNvPr id="58" name="Straight Connector 57">
              <a:extLst>
                <a:ext uri="{FF2B5EF4-FFF2-40B4-BE49-F238E27FC236}">
                  <a16:creationId xmlns:a16="http://schemas.microsoft.com/office/drawing/2014/main" id="{A1B078E7-81EB-47E0-9DB7-BF88D66BA9D5}"/>
                </a:ext>
              </a:extLst>
            </p:cNvPr>
            <p:cNvCxnSpPr>
              <a:cxnSpLocks/>
              <a:stCxn id="14" idx="1"/>
              <a:endCxn id="59" idx="2"/>
            </p:cNvCxnSpPr>
            <p:nvPr/>
          </p:nvCxnSpPr>
          <p:spPr>
            <a:xfrm flipH="1" flipV="1">
              <a:off x="1148346" y="2993485"/>
              <a:ext cx="3069242" cy="784844"/>
            </a:xfrm>
            <a:prstGeom prst="line">
              <a:avLst/>
            </a:prstGeom>
            <a:ln w="38100">
              <a:solidFill>
                <a:srgbClr val="66A7DB"/>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6AF86A58-F492-497D-AF17-771753B5A2B5}"/>
                </a:ext>
              </a:extLst>
            </p:cNvPr>
            <p:cNvSpPr txBox="1"/>
            <p:nvPr/>
          </p:nvSpPr>
          <p:spPr>
            <a:xfrm>
              <a:off x="-149545" y="1602983"/>
              <a:ext cx="2595782" cy="139050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61D48"/>
                  </a:solidFill>
                  <a:effectLst/>
                  <a:uLnTx/>
                  <a:uFillTx/>
                  <a:latin typeface="Raleway"/>
                  <a:ea typeface="+mn-ea"/>
                  <a:cs typeface="+mn-cs"/>
                </a:rPr>
                <a:t>Detailed requirements may not be known in advance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61D48"/>
                  </a:solidFill>
                  <a:effectLst/>
                  <a:uLnTx/>
                  <a:uFillTx/>
                  <a:latin typeface="Raleway"/>
                  <a:ea typeface="+mn-ea"/>
                  <a:cs typeface="+mn-cs"/>
                </a:rPr>
                <a:t>Project manager has to deal with uncertainty</a:t>
              </a:r>
            </a:p>
          </p:txBody>
        </p:sp>
        <p:sp>
          <p:nvSpPr>
            <p:cNvPr id="47" name="Oval 46">
              <a:extLst>
                <a:ext uri="{FF2B5EF4-FFF2-40B4-BE49-F238E27FC236}">
                  <a16:creationId xmlns:a16="http://schemas.microsoft.com/office/drawing/2014/main" id="{688993EC-B105-45F8-8640-B7F1D0C12541}"/>
                </a:ext>
              </a:extLst>
            </p:cNvPr>
            <p:cNvSpPr/>
            <p:nvPr/>
          </p:nvSpPr>
          <p:spPr bwMode="auto">
            <a:xfrm>
              <a:off x="1324229" y="3065576"/>
              <a:ext cx="2382226" cy="876491"/>
            </a:xfrm>
            <a:prstGeom prst="ellipse">
              <a:avLst/>
            </a:prstGeom>
            <a:ln/>
          </p:spPr>
          <p:style>
            <a:lnRef idx="0">
              <a:schemeClr val="dk1"/>
            </a:lnRef>
            <a:fillRef idx="3">
              <a:schemeClr val="dk1"/>
            </a:fillRef>
            <a:effectRef idx="3">
              <a:schemeClr val="dk1"/>
            </a:effectRef>
            <a:fontRef idx="minor">
              <a:schemeClr val="lt1"/>
            </a:fontRef>
          </p:style>
          <p:txBody>
            <a:bodyPr lIns="36000" tIns="46800" rIns="36000" bIns="4680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D000"/>
                  </a:solidFill>
                  <a:effectLst/>
                  <a:uLnTx/>
                  <a:uFillTx/>
                  <a:latin typeface="Calibri" pitchFamily="34" charset="0"/>
                  <a:ea typeface="+mn-ea"/>
                  <a:cs typeface="Calibri" pitchFamily="34" charset="0"/>
                </a:rPr>
                <a:t>Emergence and uncertainty</a:t>
              </a:r>
              <a:endParaRPr kumimoji="0" lang="en-GB" sz="2000" b="0" i="0" u="none" strike="noStrike" kern="1200" cap="none" spc="0" normalizeH="0" baseline="0" noProof="0" dirty="0">
                <a:ln>
                  <a:noFill/>
                </a:ln>
                <a:solidFill>
                  <a:srgbClr val="FFD000"/>
                </a:solidFill>
                <a:effectLst/>
                <a:uLnTx/>
                <a:uFillTx/>
                <a:latin typeface="Calibri" pitchFamily="34" charset="0"/>
                <a:ea typeface="+mn-ea"/>
                <a:cs typeface="Calibri" pitchFamily="34" charset="0"/>
              </a:endParaRPr>
            </a:p>
          </p:txBody>
        </p:sp>
      </p:grpSp>
      <p:sp>
        <p:nvSpPr>
          <p:cNvPr id="14" name="Oval 13">
            <a:extLst>
              <a:ext uri="{FF2B5EF4-FFF2-40B4-BE49-F238E27FC236}">
                <a16:creationId xmlns:a16="http://schemas.microsoft.com/office/drawing/2014/main" id="{0630D157-6864-4D00-B142-70511BBF99A2}"/>
              </a:ext>
            </a:extLst>
          </p:cNvPr>
          <p:cNvSpPr/>
          <p:nvPr/>
        </p:nvSpPr>
        <p:spPr bwMode="auto">
          <a:xfrm>
            <a:off x="4906706" y="3814591"/>
            <a:ext cx="4834467" cy="901097"/>
          </a:xfrm>
          <a:prstGeom prst="ellipse">
            <a:avLst/>
          </a:prstGeom>
          <a:ln/>
        </p:spPr>
        <p:style>
          <a:lnRef idx="1">
            <a:schemeClr val="accent4"/>
          </a:lnRef>
          <a:fillRef idx="2">
            <a:schemeClr val="accent4"/>
          </a:fillRef>
          <a:effectRef idx="1">
            <a:schemeClr val="accent4"/>
          </a:effectRef>
          <a:fontRef idx="minor">
            <a:schemeClr val="dk1"/>
          </a:fontRef>
        </p:style>
        <p:txBody>
          <a:bodyPr lIns="36000" tIns="46800" rIns="36000" bIns="4680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Raleway"/>
                <a:ea typeface="+mn-ea"/>
                <a:cs typeface="+mn-cs"/>
              </a:rPr>
              <a:t>Project Characteristics</a:t>
            </a:r>
          </a:p>
        </p:txBody>
      </p:sp>
    </p:spTree>
    <p:extLst>
      <p:ext uri="{BB962C8B-B14F-4D97-AF65-F5344CB8AC3E}">
        <p14:creationId xmlns:p14="http://schemas.microsoft.com/office/powerpoint/2010/main" val="275555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5F26-A99F-44F1-9CD9-8D13352EB7D1}"/>
              </a:ext>
            </a:extLst>
          </p:cNvPr>
          <p:cNvSpPr>
            <a:spLocks noGrp="1"/>
          </p:cNvSpPr>
          <p:nvPr>
            <p:ph type="title"/>
          </p:nvPr>
        </p:nvSpPr>
        <p:spPr>
          <a:xfrm>
            <a:off x="3212181" y="94206"/>
            <a:ext cx="6217543" cy="1325563"/>
          </a:xfrm>
        </p:spPr>
        <p:txBody>
          <a:bodyPr>
            <a:normAutofit/>
          </a:bodyPr>
          <a:lstStyle/>
          <a:p>
            <a:r>
              <a:rPr lang="en-GB" dirty="0"/>
              <a:t>Different types of projects</a:t>
            </a:r>
          </a:p>
        </p:txBody>
      </p:sp>
      <p:sp>
        <p:nvSpPr>
          <p:cNvPr id="99" name="Content Placeholder 98">
            <a:extLst>
              <a:ext uri="{FF2B5EF4-FFF2-40B4-BE49-F238E27FC236}">
                <a16:creationId xmlns:a16="http://schemas.microsoft.com/office/drawing/2014/main" id="{6A9893F2-E630-47A8-8713-33ED921275AF}"/>
              </a:ext>
            </a:extLst>
          </p:cNvPr>
          <p:cNvSpPr>
            <a:spLocks noGrp="1"/>
          </p:cNvSpPr>
          <p:nvPr>
            <p:ph idx="1"/>
          </p:nvPr>
        </p:nvSpPr>
        <p:spPr>
          <a:xfrm>
            <a:off x="237936" y="4105460"/>
            <a:ext cx="1807260" cy="2159309"/>
          </a:xfrm>
        </p:spPr>
        <p:txBody>
          <a:bodyPr>
            <a:noAutofit/>
          </a:bodyPr>
          <a:lstStyle/>
          <a:p>
            <a:pPr marL="0" indent="0">
              <a:buNone/>
            </a:pPr>
            <a:r>
              <a:rPr lang="en-GB" sz="1600" b="1" u="sng" dirty="0"/>
              <a:t>Further reading and links</a:t>
            </a:r>
          </a:p>
          <a:p>
            <a:pPr marL="0" indent="0">
              <a:buNone/>
            </a:pPr>
            <a:r>
              <a:rPr lang="en-GB" sz="1600" dirty="0"/>
              <a:t>Chapter 1 of Maylor, 2017</a:t>
            </a:r>
          </a:p>
          <a:p>
            <a:pPr marL="0" indent="0">
              <a:buNone/>
            </a:pPr>
            <a:endParaRPr lang="en-GB" sz="1600" dirty="0"/>
          </a:p>
        </p:txBody>
      </p:sp>
      <p:sp>
        <p:nvSpPr>
          <p:cNvPr id="90" name="Content Placeholder 2">
            <a:extLst>
              <a:ext uri="{FF2B5EF4-FFF2-40B4-BE49-F238E27FC236}">
                <a16:creationId xmlns:a16="http://schemas.microsoft.com/office/drawing/2014/main" id="{8F823109-0C74-426E-9452-B1D97E3D1F6E}"/>
              </a:ext>
            </a:extLst>
          </p:cNvPr>
          <p:cNvSpPr txBox="1">
            <a:spLocks/>
          </p:cNvSpPr>
          <p:nvPr/>
        </p:nvSpPr>
        <p:spPr>
          <a:xfrm>
            <a:off x="9429724" y="6471544"/>
            <a:ext cx="2870336" cy="59765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(Maylor, 2017, p. 8)</a:t>
            </a:r>
          </a:p>
        </p:txBody>
      </p:sp>
      <p:grpSp>
        <p:nvGrpSpPr>
          <p:cNvPr id="91" name="Group 90" descr="Projects fall in this line">
            <a:extLst>
              <a:ext uri="{FF2B5EF4-FFF2-40B4-BE49-F238E27FC236}">
                <a16:creationId xmlns:a16="http://schemas.microsoft.com/office/drawing/2014/main" id="{C8158721-F98D-4EE1-85E5-8539059424B7}"/>
              </a:ext>
            </a:extLst>
          </p:cNvPr>
          <p:cNvGrpSpPr/>
          <p:nvPr/>
        </p:nvGrpSpPr>
        <p:grpSpPr>
          <a:xfrm>
            <a:off x="3493942" y="1363980"/>
            <a:ext cx="2895600" cy="4652962"/>
            <a:chOff x="2805113" y="487065"/>
            <a:chExt cx="2895600" cy="4652962"/>
          </a:xfrm>
        </p:grpSpPr>
        <p:sp>
          <p:nvSpPr>
            <p:cNvPr id="92" name="Oval 91">
              <a:extLst>
                <a:ext uri="{FF2B5EF4-FFF2-40B4-BE49-F238E27FC236}">
                  <a16:creationId xmlns:a16="http://schemas.microsoft.com/office/drawing/2014/main" id="{00603443-DDC7-46E2-8DB6-912D0F835515}"/>
                </a:ext>
              </a:extLst>
            </p:cNvPr>
            <p:cNvSpPr/>
            <p:nvPr/>
          </p:nvSpPr>
          <p:spPr bwMode="auto">
            <a:xfrm rot="19073310">
              <a:off x="3568700" y="487065"/>
              <a:ext cx="1082675" cy="4652962"/>
            </a:xfrm>
            <a:prstGeom prst="ellipse">
              <a:avLst/>
            </a:prstGeom>
            <a:solidFill>
              <a:schemeClr val="tx2">
                <a:lumMod val="25000"/>
                <a:lumOff val="75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GB" dirty="0"/>
            </a:p>
          </p:txBody>
        </p:sp>
        <p:cxnSp>
          <p:nvCxnSpPr>
            <p:cNvPr id="93" name="Straight Connector 92">
              <a:extLst>
                <a:ext uri="{FF2B5EF4-FFF2-40B4-BE49-F238E27FC236}">
                  <a16:creationId xmlns:a16="http://schemas.microsoft.com/office/drawing/2014/main" id="{50287236-55E0-4BD3-9220-53AFF5418798}"/>
                </a:ext>
              </a:extLst>
            </p:cNvPr>
            <p:cNvCxnSpPr/>
            <p:nvPr/>
          </p:nvCxnSpPr>
          <p:spPr bwMode="auto">
            <a:xfrm>
              <a:off x="2805113" y="1072852"/>
              <a:ext cx="0" cy="908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26C5BA3-F55D-46DD-925E-667EFAD7B725}"/>
                </a:ext>
              </a:extLst>
            </p:cNvPr>
            <p:cNvCxnSpPr/>
            <p:nvPr/>
          </p:nvCxnSpPr>
          <p:spPr bwMode="auto">
            <a:xfrm>
              <a:off x="3109913" y="1242715"/>
              <a:ext cx="0" cy="11953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181D687-F960-499F-A5FF-E273C522EE80}"/>
                </a:ext>
              </a:extLst>
            </p:cNvPr>
            <p:cNvCxnSpPr/>
            <p:nvPr/>
          </p:nvCxnSpPr>
          <p:spPr bwMode="auto">
            <a:xfrm>
              <a:off x="3414713" y="1441152"/>
              <a:ext cx="0" cy="13906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A72717D-014E-4DD5-8EDD-8DADA7523D15}"/>
                </a:ext>
              </a:extLst>
            </p:cNvPr>
            <p:cNvCxnSpPr/>
            <p:nvPr/>
          </p:nvCxnSpPr>
          <p:spPr bwMode="auto">
            <a:xfrm>
              <a:off x="3719513" y="1684040"/>
              <a:ext cx="0" cy="14906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2FD5171-FE98-4B03-A988-0D436C1DD673}"/>
                </a:ext>
              </a:extLst>
            </p:cNvPr>
            <p:cNvCxnSpPr/>
            <p:nvPr/>
          </p:nvCxnSpPr>
          <p:spPr bwMode="auto">
            <a:xfrm>
              <a:off x="4024313" y="1988840"/>
              <a:ext cx="0" cy="14906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5AD96E2-7CC4-434B-B584-9E0D28675A76}"/>
                </a:ext>
              </a:extLst>
            </p:cNvPr>
            <p:cNvCxnSpPr/>
            <p:nvPr/>
          </p:nvCxnSpPr>
          <p:spPr bwMode="auto">
            <a:xfrm>
              <a:off x="4329113" y="2293640"/>
              <a:ext cx="0" cy="9985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DF78E05-5220-4A1F-AAC0-C3C872346D67}"/>
                </a:ext>
              </a:extLst>
            </p:cNvPr>
            <p:cNvCxnSpPr/>
            <p:nvPr/>
          </p:nvCxnSpPr>
          <p:spPr bwMode="auto">
            <a:xfrm>
              <a:off x="4633913" y="2598440"/>
              <a:ext cx="0" cy="401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73BFE66-9A83-4029-A9A6-6D0A7EDDFCF0}"/>
                </a:ext>
              </a:extLst>
            </p:cNvPr>
            <p:cNvCxnSpPr/>
            <p:nvPr/>
          </p:nvCxnSpPr>
          <p:spPr bwMode="auto">
            <a:xfrm>
              <a:off x="3368675" y="2580977"/>
              <a:ext cx="12493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8E3611C-B1CA-406F-993B-FDB93DC35A11}"/>
                </a:ext>
              </a:extLst>
            </p:cNvPr>
            <p:cNvCxnSpPr/>
            <p:nvPr/>
          </p:nvCxnSpPr>
          <p:spPr bwMode="auto">
            <a:xfrm rot="16200000">
              <a:off x="4177507" y="2140445"/>
              <a:ext cx="0" cy="1490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523BA2B-2617-4AF5-AC39-5075D085D2A5}"/>
                </a:ext>
              </a:extLst>
            </p:cNvPr>
            <p:cNvCxnSpPr/>
            <p:nvPr/>
          </p:nvCxnSpPr>
          <p:spPr bwMode="auto">
            <a:xfrm>
              <a:off x="3736975" y="3190577"/>
              <a:ext cx="13858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9F0A2CB2-EF75-4E07-99D9-864CB8001FE7}"/>
                </a:ext>
              </a:extLst>
            </p:cNvPr>
            <p:cNvCxnSpPr/>
            <p:nvPr/>
          </p:nvCxnSpPr>
          <p:spPr bwMode="auto">
            <a:xfrm flipV="1">
              <a:off x="4041775" y="3495377"/>
              <a:ext cx="13319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F778E9D-87A9-4ABE-A77B-16A1D2556B50}"/>
                </a:ext>
              </a:extLst>
            </p:cNvPr>
            <p:cNvCxnSpPr/>
            <p:nvPr/>
          </p:nvCxnSpPr>
          <p:spPr bwMode="auto">
            <a:xfrm>
              <a:off x="4329113" y="3800177"/>
              <a:ext cx="11795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C2CE19A-1ECE-41B0-8414-9187664CC13A}"/>
                </a:ext>
              </a:extLst>
            </p:cNvPr>
            <p:cNvCxnSpPr/>
            <p:nvPr/>
          </p:nvCxnSpPr>
          <p:spPr bwMode="auto">
            <a:xfrm>
              <a:off x="4659313" y="4104977"/>
              <a:ext cx="995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8D78BB-E27B-4245-8745-019D237CF187}"/>
                </a:ext>
              </a:extLst>
            </p:cNvPr>
            <p:cNvCxnSpPr/>
            <p:nvPr/>
          </p:nvCxnSpPr>
          <p:spPr bwMode="auto">
            <a:xfrm>
              <a:off x="5122863" y="4409777"/>
              <a:ext cx="5778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67ABED2-0633-49EF-BD4D-867597F40ACA}"/>
                </a:ext>
              </a:extLst>
            </p:cNvPr>
            <p:cNvCxnSpPr/>
            <p:nvPr/>
          </p:nvCxnSpPr>
          <p:spPr bwMode="auto">
            <a:xfrm>
              <a:off x="3578225" y="2276177"/>
              <a:ext cx="7508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9" name="Group 108" descr="Increased risk and uncertainty">
            <a:extLst>
              <a:ext uri="{FF2B5EF4-FFF2-40B4-BE49-F238E27FC236}">
                <a16:creationId xmlns:a16="http://schemas.microsoft.com/office/drawing/2014/main" id="{0F260DC9-AF9B-4402-A4CD-4F65B1EB2C32}"/>
              </a:ext>
            </a:extLst>
          </p:cNvPr>
          <p:cNvGrpSpPr/>
          <p:nvPr/>
        </p:nvGrpSpPr>
        <p:grpSpPr>
          <a:xfrm>
            <a:off x="2762104" y="3875405"/>
            <a:ext cx="2443163" cy="1795462"/>
            <a:chOff x="2073275" y="2998490"/>
            <a:chExt cx="2443163" cy="1795462"/>
          </a:xfrm>
        </p:grpSpPr>
        <p:cxnSp>
          <p:nvCxnSpPr>
            <p:cNvPr id="110" name="Straight Arrow Connector 109">
              <a:extLst>
                <a:ext uri="{FF2B5EF4-FFF2-40B4-BE49-F238E27FC236}">
                  <a16:creationId xmlns:a16="http://schemas.microsoft.com/office/drawing/2014/main" id="{2A458C55-2EB2-470A-9701-0F930C015B15}"/>
                </a:ext>
              </a:extLst>
            </p:cNvPr>
            <p:cNvCxnSpPr/>
            <p:nvPr/>
          </p:nvCxnSpPr>
          <p:spPr bwMode="auto">
            <a:xfrm flipH="1" flipV="1">
              <a:off x="2892425" y="2998490"/>
              <a:ext cx="1624013" cy="1606550"/>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11" name="TextBox 93">
              <a:extLst>
                <a:ext uri="{FF2B5EF4-FFF2-40B4-BE49-F238E27FC236}">
                  <a16:creationId xmlns:a16="http://schemas.microsoft.com/office/drawing/2014/main" id="{576F4484-BB38-4E46-97CD-B2714E0A78AC}"/>
                </a:ext>
              </a:extLst>
            </p:cNvPr>
            <p:cNvSpPr txBox="1">
              <a:spLocks noChangeArrowheads="1"/>
            </p:cNvSpPr>
            <p:nvPr/>
          </p:nvSpPr>
          <p:spPr bwMode="auto">
            <a:xfrm>
              <a:off x="2073275" y="3777952"/>
              <a:ext cx="18113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sz="2000" dirty="0"/>
                <a:t>Increased risk and uncertainty</a:t>
              </a:r>
            </a:p>
          </p:txBody>
        </p:sp>
      </p:grpSp>
      <p:grpSp>
        <p:nvGrpSpPr>
          <p:cNvPr id="112" name="Group 118" descr="Key for repetitive operations">
            <a:extLst>
              <a:ext uri="{FF2B5EF4-FFF2-40B4-BE49-F238E27FC236}">
                <a16:creationId xmlns:a16="http://schemas.microsoft.com/office/drawing/2014/main" id="{15FA91DD-CDD1-42FF-A276-D17A34A9244A}"/>
              </a:ext>
            </a:extLst>
          </p:cNvPr>
          <p:cNvGrpSpPr>
            <a:grpSpLocks/>
          </p:cNvGrpSpPr>
          <p:nvPr/>
        </p:nvGrpSpPr>
        <p:grpSpPr bwMode="auto">
          <a:xfrm>
            <a:off x="8955735" y="1795504"/>
            <a:ext cx="2328862" cy="708025"/>
            <a:chOff x="1563384" y="5445357"/>
            <a:chExt cx="2328727" cy="707886"/>
          </a:xfrm>
        </p:grpSpPr>
        <p:sp>
          <p:nvSpPr>
            <p:cNvPr id="113" name="Rectangle 112">
              <a:extLst>
                <a:ext uri="{FF2B5EF4-FFF2-40B4-BE49-F238E27FC236}">
                  <a16:creationId xmlns:a16="http://schemas.microsoft.com/office/drawing/2014/main" id="{CE6E8837-2DBA-4814-A4B0-600A45F5D1E0}"/>
                </a:ext>
              </a:extLst>
            </p:cNvPr>
            <p:cNvSpPr/>
            <p:nvPr/>
          </p:nvSpPr>
          <p:spPr>
            <a:xfrm>
              <a:off x="1563384" y="5535827"/>
              <a:ext cx="860375" cy="526947"/>
            </a:xfrm>
            <a:prstGeom prst="rect">
              <a:avLst/>
            </a:prstGeom>
            <a:solidFill>
              <a:schemeClr val="tx2">
                <a:lumMod val="25000"/>
                <a:lumOff val="75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GB" dirty="0"/>
            </a:p>
          </p:txBody>
        </p:sp>
        <p:cxnSp>
          <p:nvCxnSpPr>
            <p:cNvPr id="114" name="Straight Connector 113">
              <a:extLst>
                <a:ext uri="{FF2B5EF4-FFF2-40B4-BE49-F238E27FC236}">
                  <a16:creationId xmlns:a16="http://schemas.microsoft.com/office/drawing/2014/main" id="{F2C307F5-9234-4AFD-8288-9EB191EE38F4}"/>
                </a:ext>
              </a:extLst>
            </p:cNvPr>
            <p:cNvCxnSpPr/>
            <p:nvPr/>
          </p:nvCxnSpPr>
          <p:spPr>
            <a:xfrm>
              <a:off x="1853879" y="5534240"/>
              <a:ext cx="0" cy="5380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36284CFF-A43D-482C-A669-D673676178F5}"/>
                </a:ext>
              </a:extLst>
            </p:cNvPr>
            <p:cNvCxnSpPr/>
            <p:nvPr/>
          </p:nvCxnSpPr>
          <p:spPr>
            <a:xfrm>
              <a:off x="2158661" y="5534240"/>
              <a:ext cx="0" cy="5332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09">
              <a:extLst>
                <a:ext uri="{FF2B5EF4-FFF2-40B4-BE49-F238E27FC236}">
                  <a16:creationId xmlns:a16="http://schemas.microsoft.com/office/drawing/2014/main" id="{B304C5BF-A7BC-4F49-B3D4-D54E1B9D1731}"/>
                </a:ext>
              </a:extLst>
            </p:cNvPr>
            <p:cNvSpPr txBox="1">
              <a:spLocks noChangeArrowheads="1"/>
            </p:cNvSpPr>
            <p:nvPr/>
          </p:nvSpPr>
          <p:spPr bwMode="auto">
            <a:xfrm>
              <a:off x="2438553" y="5445357"/>
              <a:ext cx="14535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sz="2000" dirty="0"/>
                <a:t>Repetitive operations</a:t>
              </a:r>
            </a:p>
          </p:txBody>
        </p:sp>
      </p:grpSp>
      <p:grpSp>
        <p:nvGrpSpPr>
          <p:cNvPr id="117" name="Group 119" descr="Key for projects">
            <a:extLst>
              <a:ext uri="{FF2B5EF4-FFF2-40B4-BE49-F238E27FC236}">
                <a16:creationId xmlns:a16="http://schemas.microsoft.com/office/drawing/2014/main" id="{C129B6D9-8B87-4AD4-857E-BBFC01C1EC08}"/>
              </a:ext>
            </a:extLst>
          </p:cNvPr>
          <p:cNvGrpSpPr>
            <a:grpSpLocks/>
          </p:cNvGrpSpPr>
          <p:nvPr/>
        </p:nvGrpSpPr>
        <p:grpSpPr bwMode="auto">
          <a:xfrm>
            <a:off x="8943397" y="2624454"/>
            <a:ext cx="2132013" cy="528638"/>
            <a:chOff x="5026081" y="5535516"/>
            <a:chExt cx="2132110" cy="527568"/>
          </a:xfrm>
        </p:grpSpPr>
        <p:sp>
          <p:nvSpPr>
            <p:cNvPr id="118" name="Rectangle 117">
              <a:extLst>
                <a:ext uri="{FF2B5EF4-FFF2-40B4-BE49-F238E27FC236}">
                  <a16:creationId xmlns:a16="http://schemas.microsoft.com/office/drawing/2014/main" id="{19424383-3CF9-48F0-8A63-2ACF90C976E6}"/>
                </a:ext>
              </a:extLst>
            </p:cNvPr>
            <p:cNvSpPr/>
            <p:nvPr/>
          </p:nvSpPr>
          <p:spPr>
            <a:xfrm>
              <a:off x="5026081" y="5535516"/>
              <a:ext cx="860464" cy="527568"/>
            </a:xfrm>
            <a:prstGeom prst="rect">
              <a:avLst/>
            </a:prstGeom>
            <a:solidFill>
              <a:schemeClr val="tx2">
                <a:lumMod val="25000"/>
                <a:lumOff val="75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GB" dirty="0"/>
            </a:p>
          </p:txBody>
        </p:sp>
        <p:cxnSp>
          <p:nvCxnSpPr>
            <p:cNvPr id="119" name="Straight Connector 118">
              <a:extLst>
                <a:ext uri="{FF2B5EF4-FFF2-40B4-BE49-F238E27FC236}">
                  <a16:creationId xmlns:a16="http://schemas.microsoft.com/office/drawing/2014/main" id="{231494FC-7984-4002-AB39-76F189CB40F1}"/>
                </a:ext>
              </a:extLst>
            </p:cNvPr>
            <p:cNvCxnSpPr/>
            <p:nvPr/>
          </p:nvCxnSpPr>
          <p:spPr>
            <a:xfrm flipV="1">
              <a:off x="5026081" y="5663844"/>
              <a:ext cx="8652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F4B31249-6035-4842-A00E-F1336B4BC7C6}"/>
                </a:ext>
              </a:extLst>
            </p:cNvPr>
            <p:cNvCxnSpPr/>
            <p:nvPr/>
          </p:nvCxnSpPr>
          <p:spPr>
            <a:xfrm>
              <a:off x="5026081" y="5961690"/>
              <a:ext cx="8652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10">
              <a:extLst>
                <a:ext uri="{FF2B5EF4-FFF2-40B4-BE49-F238E27FC236}">
                  <a16:creationId xmlns:a16="http://schemas.microsoft.com/office/drawing/2014/main" id="{87B5FD1E-0896-4415-A7BA-22AE61DB2D66}"/>
                </a:ext>
              </a:extLst>
            </p:cNvPr>
            <p:cNvSpPr txBox="1">
              <a:spLocks noChangeArrowheads="1"/>
            </p:cNvSpPr>
            <p:nvPr/>
          </p:nvSpPr>
          <p:spPr bwMode="auto">
            <a:xfrm>
              <a:off x="5901180" y="5599245"/>
              <a:ext cx="12570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sz="2000" dirty="0"/>
                <a:t>Projects</a:t>
              </a:r>
            </a:p>
          </p:txBody>
        </p:sp>
      </p:grpSp>
      <p:grpSp>
        <p:nvGrpSpPr>
          <p:cNvPr id="122" name="Group 121" descr="Volume low to high">
            <a:extLst>
              <a:ext uri="{FF2B5EF4-FFF2-40B4-BE49-F238E27FC236}">
                <a16:creationId xmlns:a16="http://schemas.microsoft.com/office/drawing/2014/main" id="{47339CDC-E7B4-4325-8C66-175F886A084C}"/>
              </a:ext>
            </a:extLst>
          </p:cNvPr>
          <p:cNvGrpSpPr/>
          <p:nvPr/>
        </p:nvGrpSpPr>
        <p:grpSpPr>
          <a:xfrm>
            <a:off x="1390504" y="1714817"/>
            <a:ext cx="1722438" cy="4002088"/>
            <a:chOff x="701675" y="837902"/>
            <a:chExt cx="1722438" cy="4002088"/>
          </a:xfrm>
        </p:grpSpPr>
        <p:sp>
          <p:nvSpPr>
            <p:cNvPr id="123" name="TextBox 3">
              <a:extLst>
                <a:ext uri="{FF2B5EF4-FFF2-40B4-BE49-F238E27FC236}">
                  <a16:creationId xmlns:a16="http://schemas.microsoft.com/office/drawing/2014/main" id="{BFF75D00-F240-4BE1-A20D-9479E64D28D8}"/>
                </a:ext>
              </a:extLst>
            </p:cNvPr>
            <p:cNvSpPr txBox="1">
              <a:spLocks noChangeArrowheads="1"/>
            </p:cNvSpPr>
            <p:nvPr/>
          </p:nvSpPr>
          <p:spPr bwMode="auto">
            <a:xfrm>
              <a:off x="701675" y="2563515"/>
              <a:ext cx="1722438"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800" b="1" dirty="0"/>
                <a:t>Volume</a:t>
              </a:r>
            </a:p>
          </p:txBody>
        </p:sp>
        <p:cxnSp>
          <p:nvCxnSpPr>
            <p:cNvPr id="124" name="Straight Connector 123">
              <a:extLst>
                <a:ext uri="{FF2B5EF4-FFF2-40B4-BE49-F238E27FC236}">
                  <a16:creationId xmlns:a16="http://schemas.microsoft.com/office/drawing/2014/main" id="{555AB4B0-2754-4BBF-9D32-1A03A88028A0}"/>
                </a:ext>
              </a:extLst>
            </p:cNvPr>
            <p:cNvCxnSpPr/>
            <p:nvPr/>
          </p:nvCxnSpPr>
          <p:spPr bwMode="auto">
            <a:xfrm>
              <a:off x="2179638" y="837902"/>
              <a:ext cx="0" cy="4002088"/>
            </a:xfrm>
            <a:prstGeom prst="line">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25" name="TextBox 93">
              <a:extLst>
                <a:ext uri="{FF2B5EF4-FFF2-40B4-BE49-F238E27FC236}">
                  <a16:creationId xmlns:a16="http://schemas.microsoft.com/office/drawing/2014/main" id="{E55E8630-8BA9-4303-A960-35D9FBA9514B}"/>
                </a:ext>
              </a:extLst>
            </p:cNvPr>
            <p:cNvSpPr txBox="1">
              <a:spLocks noChangeArrowheads="1"/>
            </p:cNvSpPr>
            <p:nvPr/>
          </p:nvSpPr>
          <p:spPr bwMode="auto">
            <a:xfrm>
              <a:off x="1252538" y="971252"/>
              <a:ext cx="906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sz="2000" dirty="0"/>
                <a:t>High</a:t>
              </a:r>
            </a:p>
          </p:txBody>
        </p:sp>
        <p:sp>
          <p:nvSpPr>
            <p:cNvPr id="126" name="TextBox 93">
              <a:extLst>
                <a:ext uri="{FF2B5EF4-FFF2-40B4-BE49-F238E27FC236}">
                  <a16:creationId xmlns:a16="http://schemas.microsoft.com/office/drawing/2014/main" id="{AAF0BAD5-5056-4445-A98E-449B843D8B44}"/>
                </a:ext>
              </a:extLst>
            </p:cNvPr>
            <p:cNvSpPr txBox="1">
              <a:spLocks noChangeArrowheads="1"/>
            </p:cNvSpPr>
            <p:nvPr/>
          </p:nvSpPr>
          <p:spPr bwMode="auto">
            <a:xfrm>
              <a:off x="1273175" y="4432002"/>
              <a:ext cx="906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sz="2000" dirty="0"/>
                <a:t>Low</a:t>
              </a:r>
            </a:p>
          </p:txBody>
        </p:sp>
      </p:grpSp>
      <p:grpSp>
        <p:nvGrpSpPr>
          <p:cNvPr id="127" name="Group 126" descr="Variety low to high">
            <a:extLst>
              <a:ext uri="{FF2B5EF4-FFF2-40B4-BE49-F238E27FC236}">
                <a16:creationId xmlns:a16="http://schemas.microsoft.com/office/drawing/2014/main" id="{EE29B0F8-E8D4-4D50-91BB-024C2A8DB239}"/>
              </a:ext>
            </a:extLst>
          </p:cNvPr>
          <p:cNvGrpSpPr/>
          <p:nvPr/>
        </p:nvGrpSpPr>
        <p:grpSpPr>
          <a:xfrm>
            <a:off x="2836717" y="5693092"/>
            <a:ext cx="4025900" cy="523875"/>
            <a:chOff x="2147888" y="4816177"/>
            <a:chExt cx="4025900" cy="523875"/>
          </a:xfrm>
        </p:grpSpPr>
        <p:sp>
          <p:nvSpPr>
            <p:cNvPr id="128" name="TextBox 127">
              <a:extLst>
                <a:ext uri="{FF2B5EF4-FFF2-40B4-BE49-F238E27FC236}">
                  <a16:creationId xmlns:a16="http://schemas.microsoft.com/office/drawing/2014/main" id="{1CDC654D-F2FF-4087-AD1A-F91C9128A013}"/>
                </a:ext>
              </a:extLst>
            </p:cNvPr>
            <p:cNvSpPr txBox="1">
              <a:spLocks noChangeArrowheads="1"/>
            </p:cNvSpPr>
            <p:nvPr/>
          </p:nvSpPr>
          <p:spPr bwMode="auto">
            <a:xfrm>
              <a:off x="3354388" y="4816177"/>
              <a:ext cx="124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sz="2800" b="1" dirty="0"/>
                <a:t>Variety</a:t>
              </a:r>
            </a:p>
          </p:txBody>
        </p:sp>
        <p:cxnSp>
          <p:nvCxnSpPr>
            <p:cNvPr id="129" name="Straight Connector 128">
              <a:extLst>
                <a:ext uri="{FF2B5EF4-FFF2-40B4-BE49-F238E27FC236}">
                  <a16:creationId xmlns:a16="http://schemas.microsoft.com/office/drawing/2014/main" id="{DA2BC584-AC49-4287-B953-092612CFB41D}"/>
                </a:ext>
              </a:extLst>
            </p:cNvPr>
            <p:cNvCxnSpPr/>
            <p:nvPr/>
          </p:nvCxnSpPr>
          <p:spPr bwMode="auto">
            <a:xfrm rot="5400000">
              <a:off x="4172744" y="2831008"/>
              <a:ext cx="0" cy="4002088"/>
            </a:xfrm>
            <a:prstGeom prst="line">
              <a:avLst/>
            </a:prstGeom>
            <a:ln w="28575">
              <a:solidFill>
                <a:schemeClr val="tx1"/>
              </a:solidFill>
              <a:headEnd type="triangle" w="lg" len="lg"/>
              <a:tailEnd type="none" w="med" len="med"/>
            </a:ln>
          </p:spPr>
          <p:style>
            <a:lnRef idx="1">
              <a:schemeClr val="accent1"/>
            </a:lnRef>
            <a:fillRef idx="0">
              <a:schemeClr val="accent1"/>
            </a:fillRef>
            <a:effectRef idx="0">
              <a:schemeClr val="accent1"/>
            </a:effectRef>
            <a:fontRef idx="minor">
              <a:schemeClr val="tx1"/>
            </a:fontRef>
          </p:style>
        </p:cxnSp>
        <p:sp>
          <p:nvSpPr>
            <p:cNvPr id="130" name="TextBox 93">
              <a:extLst>
                <a:ext uri="{FF2B5EF4-FFF2-40B4-BE49-F238E27FC236}">
                  <a16:creationId xmlns:a16="http://schemas.microsoft.com/office/drawing/2014/main" id="{FE7CF880-2015-4C04-AA07-BE3BE64AA41F}"/>
                </a:ext>
              </a:extLst>
            </p:cNvPr>
            <p:cNvSpPr txBox="1">
              <a:spLocks noChangeArrowheads="1"/>
            </p:cNvSpPr>
            <p:nvPr/>
          </p:nvSpPr>
          <p:spPr bwMode="auto">
            <a:xfrm>
              <a:off x="2147888" y="4833640"/>
              <a:ext cx="906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sz="2000" dirty="0"/>
                <a:t>Low</a:t>
              </a:r>
            </a:p>
          </p:txBody>
        </p:sp>
        <p:sp>
          <p:nvSpPr>
            <p:cNvPr id="131" name="TextBox 93">
              <a:extLst>
                <a:ext uri="{FF2B5EF4-FFF2-40B4-BE49-F238E27FC236}">
                  <a16:creationId xmlns:a16="http://schemas.microsoft.com/office/drawing/2014/main" id="{E886D46D-7AD8-4A34-BEFD-471A5EFC7616}"/>
                </a:ext>
              </a:extLst>
            </p:cNvPr>
            <p:cNvSpPr txBox="1">
              <a:spLocks noChangeArrowheads="1"/>
            </p:cNvSpPr>
            <p:nvPr/>
          </p:nvSpPr>
          <p:spPr bwMode="auto">
            <a:xfrm>
              <a:off x="5127625" y="4887615"/>
              <a:ext cx="906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sz="2000" dirty="0"/>
                <a:t>High</a:t>
              </a:r>
            </a:p>
          </p:txBody>
        </p:sp>
      </p:grpSp>
      <p:grpSp>
        <p:nvGrpSpPr>
          <p:cNvPr id="132" name="Group 131" descr="First timers">
            <a:extLst>
              <a:ext uri="{FF2B5EF4-FFF2-40B4-BE49-F238E27FC236}">
                <a16:creationId xmlns:a16="http://schemas.microsoft.com/office/drawing/2014/main" id="{23957503-22DD-4A23-A2FB-6784A4A89D05}"/>
              </a:ext>
            </a:extLst>
          </p:cNvPr>
          <p:cNvGrpSpPr/>
          <p:nvPr/>
        </p:nvGrpSpPr>
        <p:grpSpPr>
          <a:xfrm>
            <a:off x="5279879" y="4365942"/>
            <a:ext cx="3388673" cy="2552220"/>
            <a:chOff x="4591050" y="3489027"/>
            <a:chExt cx="3388673" cy="2552220"/>
          </a:xfrm>
        </p:grpSpPr>
        <p:sp>
          <p:nvSpPr>
            <p:cNvPr id="133" name="Oval 132">
              <a:extLst>
                <a:ext uri="{FF2B5EF4-FFF2-40B4-BE49-F238E27FC236}">
                  <a16:creationId xmlns:a16="http://schemas.microsoft.com/office/drawing/2014/main" id="{B6748BA3-AECF-442D-A70B-C1BA4526BAD1}"/>
                </a:ext>
              </a:extLst>
            </p:cNvPr>
            <p:cNvSpPr/>
            <p:nvPr/>
          </p:nvSpPr>
          <p:spPr bwMode="auto">
            <a:xfrm>
              <a:off x="4591050" y="3489027"/>
              <a:ext cx="1322388" cy="12446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34" name="TextBox 95">
              <a:extLst>
                <a:ext uri="{FF2B5EF4-FFF2-40B4-BE49-F238E27FC236}">
                  <a16:creationId xmlns:a16="http://schemas.microsoft.com/office/drawing/2014/main" id="{4E74E702-2EFF-41B7-AA67-E1D26B6F3364}"/>
                </a:ext>
              </a:extLst>
            </p:cNvPr>
            <p:cNvSpPr txBox="1">
              <a:spLocks noChangeArrowheads="1"/>
            </p:cNvSpPr>
            <p:nvPr/>
          </p:nvSpPr>
          <p:spPr bwMode="auto">
            <a:xfrm>
              <a:off x="6836813" y="5210250"/>
              <a:ext cx="11429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sz="2400" b="1" dirty="0"/>
                <a:t>First timers</a:t>
              </a:r>
            </a:p>
          </p:txBody>
        </p:sp>
        <p:cxnSp>
          <p:nvCxnSpPr>
            <p:cNvPr id="135" name="Straight Arrow Connector 134">
              <a:extLst>
                <a:ext uri="{FF2B5EF4-FFF2-40B4-BE49-F238E27FC236}">
                  <a16:creationId xmlns:a16="http://schemas.microsoft.com/office/drawing/2014/main" id="{C425ECD1-924F-49A8-9DEA-213086D4CEA3}"/>
                </a:ext>
              </a:extLst>
            </p:cNvPr>
            <p:cNvCxnSpPr>
              <a:endCxn id="136" idx="0"/>
            </p:cNvCxnSpPr>
            <p:nvPr/>
          </p:nvCxnSpPr>
          <p:spPr bwMode="auto">
            <a:xfrm>
              <a:off x="5508625" y="4285952"/>
              <a:ext cx="1123158" cy="491941"/>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36" name="Litebulb">
              <a:extLst>
                <a:ext uri="{FF2B5EF4-FFF2-40B4-BE49-F238E27FC236}">
                  <a16:creationId xmlns:a16="http://schemas.microsoft.com/office/drawing/2014/main" id="{613493C0-A26C-4807-B022-6D4DF2AB0B28}"/>
                </a:ext>
              </a:extLst>
            </p:cNvPr>
            <p:cNvSpPr>
              <a:spLocks noEditPoints="1" noChangeArrowheads="1"/>
            </p:cNvSpPr>
            <p:nvPr/>
          </p:nvSpPr>
          <p:spPr bwMode="auto">
            <a:xfrm>
              <a:off x="6354455" y="4777893"/>
              <a:ext cx="554655" cy="1031231"/>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37" name="Group 136" descr="Painting by numbers">
            <a:extLst>
              <a:ext uri="{FF2B5EF4-FFF2-40B4-BE49-F238E27FC236}">
                <a16:creationId xmlns:a16="http://schemas.microsoft.com/office/drawing/2014/main" id="{75C7E8DD-964D-4D3E-B3C2-452558CC6ED3}"/>
              </a:ext>
            </a:extLst>
          </p:cNvPr>
          <p:cNvGrpSpPr/>
          <p:nvPr/>
        </p:nvGrpSpPr>
        <p:grpSpPr>
          <a:xfrm>
            <a:off x="4057504" y="1829316"/>
            <a:ext cx="4012220" cy="2396926"/>
            <a:chOff x="3368675" y="952401"/>
            <a:chExt cx="4012220" cy="2396926"/>
          </a:xfrm>
        </p:grpSpPr>
        <p:sp>
          <p:nvSpPr>
            <p:cNvPr id="138" name="Oval 137">
              <a:extLst>
                <a:ext uri="{FF2B5EF4-FFF2-40B4-BE49-F238E27FC236}">
                  <a16:creationId xmlns:a16="http://schemas.microsoft.com/office/drawing/2014/main" id="{7AC392D7-7089-4C07-8A1A-1292EDC34107}"/>
                </a:ext>
              </a:extLst>
            </p:cNvPr>
            <p:cNvSpPr/>
            <p:nvPr/>
          </p:nvSpPr>
          <p:spPr bwMode="auto">
            <a:xfrm>
              <a:off x="3368675" y="2104727"/>
              <a:ext cx="1323975" cy="12446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nvGrpSpPr>
            <p:cNvPr id="139" name="Group 138">
              <a:extLst>
                <a:ext uri="{FF2B5EF4-FFF2-40B4-BE49-F238E27FC236}">
                  <a16:creationId xmlns:a16="http://schemas.microsoft.com/office/drawing/2014/main" id="{9F3F69F7-45D0-4658-9DFC-F7B924702E19}"/>
                </a:ext>
              </a:extLst>
            </p:cNvPr>
            <p:cNvGrpSpPr/>
            <p:nvPr/>
          </p:nvGrpSpPr>
          <p:grpSpPr>
            <a:xfrm>
              <a:off x="4110038" y="952401"/>
              <a:ext cx="3270857" cy="1774627"/>
              <a:chOff x="4110038" y="952401"/>
              <a:chExt cx="3270857" cy="1774627"/>
            </a:xfrm>
          </p:grpSpPr>
          <p:sp>
            <p:nvSpPr>
              <p:cNvPr id="140" name="TextBox 97">
                <a:extLst>
                  <a:ext uri="{FF2B5EF4-FFF2-40B4-BE49-F238E27FC236}">
                    <a16:creationId xmlns:a16="http://schemas.microsoft.com/office/drawing/2014/main" id="{5B40AF51-3C7B-42CF-AB88-BA5687A10437}"/>
                  </a:ext>
                </a:extLst>
              </p:cNvPr>
              <p:cNvSpPr txBox="1">
                <a:spLocks noChangeArrowheads="1"/>
              </p:cNvSpPr>
              <p:nvPr/>
            </p:nvSpPr>
            <p:spPr bwMode="auto">
              <a:xfrm>
                <a:off x="4201133" y="952401"/>
                <a:ext cx="3179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sz="2400" b="1" dirty="0"/>
                  <a:t>‘Painting by numbers’</a:t>
                </a:r>
              </a:p>
            </p:txBody>
          </p:sp>
          <p:cxnSp>
            <p:nvCxnSpPr>
              <p:cNvPr id="141" name="Straight Arrow Connector 140">
                <a:extLst>
                  <a:ext uri="{FF2B5EF4-FFF2-40B4-BE49-F238E27FC236}">
                    <a16:creationId xmlns:a16="http://schemas.microsoft.com/office/drawing/2014/main" id="{07C4B828-2D7E-4A2E-86F1-D0EF90D2B077}"/>
                  </a:ext>
                </a:extLst>
              </p:cNvPr>
              <p:cNvCxnSpPr/>
              <p:nvPr/>
            </p:nvCxnSpPr>
            <p:spPr bwMode="auto">
              <a:xfrm flipV="1">
                <a:off x="4110038" y="1441152"/>
                <a:ext cx="1050318" cy="1285876"/>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pic>
            <p:nvPicPr>
              <p:cNvPr id="142" name="Picture 3" descr="C:\Users\hb8\AppData\Local\Microsoft\Windows\Temporary Internet Files\Content.IE5\QYQ7OG71\MC900216754[1].wmf">
                <a:extLst>
                  <a:ext uri="{FF2B5EF4-FFF2-40B4-BE49-F238E27FC236}">
                    <a16:creationId xmlns:a16="http://schemas.microsoft.com/office/drawing/2014/main" id="{BAB94733-9B02-4D1C-B45B-AD28EB9108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0356" y="1346051"/>
                <a:ext cx="1460003" cy="136286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43" name="Group 142" descr="As... but...">
            <a:extLst>
              <a:ext uri="{FF2B5EF4-FFF2-40B4-BE49-F238E27FC236}">
                <a16:creationId xmlns:a16="http://schemas.microsoft.com/office/drawing/2014/main" id="{3C4B8A40-DDB9-4AA4-B2A4-B372C6FA1B47}"/>
              </a:ext>
            </a:extLst>
          </p:cNvPr>
          <p:cNvGrpSpPr/>
          <p:nvPr/>
        </p:nvGrpSpPr>
        <p:grpSpPr>
          <a:xfrm>
            <a:off x="4644879" y="3644424"/>
            <a:ext cx="4133813" cy="1688236"/>
            <a:chOff x="3956050" y="2767509"/>
            <a:chExt cx="4133813" cy="1688236"/>
          </a:xfrm>
        </p:grpSpPr>
        <p:sp>
          <p:nvSpPr>
            <p:cNvPr id="144" name="Oval 143">
              <a:extLst>
                <a:ext uri="{FF2B5EF4-FFF2-40B4-BE49-F238E27FC236}">
                  <a16:creationId xmlns:a16="http://schemas.microsoft.com/office/drawing/2014/main" id="{4D5762B5-3AD3-414F-A960-0CAE8B52CAD6}"/>
                </a:ext>
              </a:extLst>
            </p:cNvPr>
            <p:cNvSpPr/>
            <p:nvPr/>
          </p:nvSpPr>
          <p:spPr bwMode="auto">
            <a:xfrm>
              <a:off x="3956050" y="2804815"/>
              <a:ext cx="1322388" cy="12446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45" name="TextBox 96">
              <a:extLst>
                <a:ext uri="{FF2B5EF4-FFF2-40B4-BE49-F238E27FC236}">
                  <a16:creationId xmlns:a16="http://schemas.microsoft.com/office/drawing/2014/main" id="{675EFFF6-C783-403B-BE6A-98A6073F58BA}"/>
                </a:ext>
              </a:extLst>
            </p:cNvPr>
            <p:cNvSpPr txBox="1">
              <a:spLocks noChangeArrowheads="1"/>
            </p:cNvSpPr>
            <p:nvPr/>
          </p:nvSpPr>
          <p:spPr bwMode="auto">
            <a:xfrm>
              <a:off x="6276938" y="2767509"/>
              <a:ext cx="1812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sz="2400" b="1" dirty="0"/>
                <a:t>As …. but ….</a:t>
              </a:r>
            </a:p>
          </p:txBody>
        </p:sp>
        <p:cxnSp>
          <p:nvCxnSpPr>
            <p:cNvPr id="146" name="Straight Arrow Connector 145">
              <a:extLst>
                <a:ext uri="{FF2B5EF4-FFF2-40B4-BE49-F238E27FC236}">
                  <a16:creationId xmlns:a16="http://schemas.microsoft.com/office/drawing/2014/main" id="{5F37D676-C4E1-4F06-B138-3DA6B4D4A30E}"/>
                </a:ext>
              </a:extLst>
            </p:cNvPr>
            <p:cNvCxnSpPr/>
            <p:nvPr/>
          </p:nvCxnSpPr>
          <p:spPr bwMode="auto">
            <a:xfrm flipV="1">
              <a:off x="4551363" y="3114377"/>
              <a:ext cx="1643977" cy="349250"/>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pic>
          <p:nvPicPr>
            <p:cNvPr id="147" name="Picture 4" descr="C:\Users\hb8\AppData\Local\Microsoft\Windows\Temporary Internet Files\Content.IE5\A29E56S0\MC900295859[1].wmf">
              <a:extLst>
                <a:ext uri="{FF2B5EF4-FFF2-40B4-BE49-F238E27FC236}">
                  <a16:creationId xmlns:a16="http://schemas.microsoft.com/office/drawing/2014/main" id="{65A346BC-4015-4C00-A5C3-25C592C949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8825" y="3237233"/>
              <a:ext cx="1409150" cy="12185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 name="Group 63" descr="Risk and Uncertainty&#10;Adaptivity and Resilience">
            <a:extLst>
              <a:ext uri="{FF2B5EF4-FFF2-40B4-BE49-F238E27FC236}">
                <a16:creationId xmlns:a16="http://schemas.microsoft.com/office/drawing/2014/main" id="{9141AC20-8E69-4B94-9D69-9EBA874B7C0A}"/>
              </a:ext>
            </a:extLst>
          </p:cNvPr>
          <p:cNvGrpSpPr/>
          <p:nvPr/>
        </p:nvGrpSpPr>
        <p:grpSpPr>
          <a:xfrm>
            <a:off x="1635705" y="37951"/>
            <a:ext cx="1552643" cy="1476843"/>
            <a:chOff x="10138567" y="998311"/>
            <a:chExt cx="1552643" cy="1476843"/>
          </a:xfrm>
        </p:grpSpPr>
        <p:sp>
          <p:nvSpPr>
            <p:cNvPr id="65" name="Oval 64">
              <a:extLst>
                <a:ext uri="{FF2B5EF4-FFF2-40B4-BE49-F238E27FC236}">
                  <a16:creationId xmlns:a16="http://schemas.microsoft.com/office/drawing/2014/main" id="{6A052C17-E202-436F-9B14-7630715473F0}"/>
                </a:ext>
              </a:extLst>
            </p:cNvPr>
            <p:cNvSpPr/>
            <p:nvPr/>
          </p:nvSpPr>
          <p:spPr>
            <a:xfrm>
              <a:off x="10138567" y="998311"/>
              <a:ext cx="1552643" cy="1476843"/>
            </a:xfrm>
            <a:prstGeom prst="ellipse">
              <a:avLst/>
            </a:prstGeom>
            <a:solidFill>
              <a:srgbClr val="00FFFF"/>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TextBox 65">
              <a:extLst>
                <a:ext uri="{FF2B5EF4-FFF2-40B4-BE49-F238E27FC236}">
                  <a16:creationId xmlns:a16="http://schemas.microsoft.com/office/drawing/2014/main" id="{8EED7FCD-BB49-447D-97D5-5E2AAA16AD81}"/>
                </a:ext>
              </a:extLst>
            </p:cNvPr>
            <p:cNvSpPr txBox="1"/>
            <p:nvPr/>
          </p:nvSpPr>
          <p:spPr>
            <a:xfrm>
              <a:off x="10179933" y="1052964"/>
              <a:ext cx="1420832" cy="1352678"/>
            </a:xfrm>
            <a:prstGeom prst="rect">
              <a:avLst/>
            </a:prstGeom>
            <a:noFill/>
          </p:spPr>
          <p:txBody>
            <a:bodyPr wrap="square" rtlCol="0">
              <a:spAutoFit/>
            </a:bodyPr>
            <a:lstStyle/>
            <a:p>
              <a:pPr algn="ctr">
                <a:lnSpc>
                  <a:spcPct val="90000"/>
                </a:lnSpc>
              </a:pPr>
              <a:r>
                <a:rPr lang="en-GB" sz="1600" b="1" dirty="0">
                  <a:solidFill>
                    <a:schemeClr val="tx1">
                      <a:lumMod val="90000"/>
                      <a:lumOff val="10000"/>
                    </a:schemeClr>
                  </a:solidFill>
                  <a:latin typeface="Raleway" panose="020B0503030101060003" pitchFamily="34" charset="0"/>
                </a:rPr>
                <a:t>Risk &amp; </a:t>
              </a:r>
              <a:r>
                <a:rPr lang="en-GB" sz="1500" b="1" dirty="0">
                  <a:solidFill>
                    <a:schemeClr val="tx1">
                      <a:lumMod val="90000"/>
                      <a:lumOff val="10000"/>
                    </a:schemeClr>
                  </a:solidFill>
                  <a:latin typeface="Raleway" panose="020B0503030101060003" pitchFamily="34" charset="0"/>
                  <a:cs typeface="Calibri" panose="020F0502020204030204" pitchFamily="34" charset="0"/>
                </a:rPr>
                <a:t>Uncertainty</a:t>
              </a:r>
            </a:p>
            <a:p>
              <a:pPr algn="ctr">
                <a:lnSpc>
                  <a:spcPct val="90000"/>
                </a:lnSpc>
              </a:pPr>
              <a:endParaRPr lang="en-GB" sz="1000" dirty="0">
                <a:solidFill>
                  <a:schemeClr val="tx1">
                    <a:lumMod val="90000"/>
                    <a:lumOff val="10000"/>
                  </a:schemeClr>
                </a:solidFill>
                <a:latin typeface="Raleway" panose="020B0503030101060003" pitchFamily="34" charset="0"/>
                <a:cs typeface="Calibri" panose="020F0502020204030204" pitchFamily="34" charset="0"/>
              </a:endParaRPr>
            </a:p>
            <a:p>
              <a:pPr algn="ctr">
                <a:lnSpc>
                  <a:spcPct val="90000"/>
                </a:lnSpc>
              </a:pPr>
              <a:endParaRPr lang="en-GB" sz="1000" dirty="0">
                <a:solidFill>
                  <a:schemeClr val="tx1">
                    <a:lumMod val="90000"/>
                    <a:lumOff val="10000"/>
                  </a:schemeClr>
                </a:solidFill>
                <a:latin typeface="Raleway" panose="020B0503030101060003" pitchFamily="34" charset="0"/>
                <a:cs typeface="Calibri" panose="020F0502020204030204" pitchFamily="34" charset="0"/>
              </a:endParaRPr>
            </a:p>
            <a:p>
              <a:pPr algn="ctr">
                <a:lnSpc>
                  <a:spcPct val="90000"/>
                </a:lnSpc>
              </a:pPr>
              <a:endParaRPr lang="en-GB" sz="1000" dirty="0">
                <a:solidFill>
                  <a:schemeClr val="tx1">
                    <a:lumMod val="90000"/>
                    <a:lumOff val="10000"/>
                  </a:schemeClr>
                </a:solidFill>
                <a:latin typeface="Raleway" panose="020B0503030101060003" pitchFamily="34" charset="0"/>
                <a:cs typeface="Calibri" panose="020F0502020204030204" pitchFamily="34" charset="0"/>
              </a:endParaRPr>
            </a:p>
            <a:p>
              <a:pPr algn="ctr">
                <a:lnSpc>
                  <a:spcPct val="90000"/>
                </a:lnSpc>
              </a:pPr>
              <a:r>
                <a:rPr lang="en-GB" sz="1500" b="1" dirty="0">
                  <a:solidFill>
                    <a:schemeClr val="tx1">
                      <a:lumMod val="90000"/>
                      <a:lumOff val="10000"/>
                    </a:schemeClr>
                  </a:solidFill>
                  <a:latin typeface="Raleway" panose="020B0503030101060003" pitchFamily="34" charset="0"/>
                  <a:cs typeface="Calibri" panose="020F0502020204030204" pitchFamily="34" charset="0"/>
                </a:rPr>
                <a:t>Adaptivity &amp; Resilience</a:t>
              </a:r>
            </a:p>
          </p:txBody>
        </p:sp>
        <p:pic>
          <p:nvPicPr>
            <p:cNvPr id="67" name="Graphic 66" descr="Warning outline">
              <a:extLst>
                <a:ext uri="{FF2B5EF4-FFF2-40B4-BE49-F238E27FC236}">
                  <a16:creationId xmlns:a16="http://schemas.microsoft.com/office/drawing/2014/main" id="{56C6E649-7AF1-46D4-80BA-D5ABA29D4B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22610" y="1511691"/>
              <a:ext cx="427039" cy="427039"/>
            </a:xfrm>
            <a:prstGeom prst="rect">
              <a:avLst/>
            </a:prstGeom>
          </p:spPr>
        </p:pic>
      </p:grpSp>
    </p:spTree>
    <p:extLst>
      <p:ext uri="{BB962C8B-B14F-4D97-AF65-F5344CB8AC3E}">
        <p14:creationId xmlns:p14="http://schemas.microsoft.com/office/powerpoint/2010/main" val="186094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down)">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wipe(left)">
                                      <p:cBhvr>
                                        <p:cTn id="12" dur="500"/>
                                        <p:tgtEl>
                                          <p:spTgt spid="12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2"/>
                                        </p:tgtEl>
                                        <p:attrNameLst>
                                          <p:attrName>style.visibility</p:attrName>
                                        </p:attrNameLst>
                                      </p:cBhvr>
                                      <p:to>
                                        <p:strVal val="visible"/>
                                      </p:to>
                                    </p:set>
                                    <p:anim calcmode="lin" valueType="num">
                                      <p:cBhvr>
                                        <p:cTn id="21" dur="500" fill="hold"/>
                                        <p:tgtEl>
                                          <p:spTgt spid="132"/>
                                        </p:tgtEl>
                                        <p:attrNameLst>
                                          <p:attrName>ppt_w</p:attrName>
                                        </p:attrNameLst>
                                      </p:cBhvr>
                                      <p:tavLst>
                                        <p:tav tm="0">
                                          <p:val>
                                            <p:fltVal val="0"/>
                                          </p:val>
                                        </p:tav>
                                        <p:tav tm="100000">
                                          <p:val>
                                            <p:strVal val="#ppt_w"/>
                                          </p:val>
                                        </p:tav>
                                      </p:tavLst>
                                    </p:anim>
                                    <p:anim calcmode="lin" valueType="num">
                                      <p:cBhvr>
                                        <p:cTn id="22" dur="500" fill="hold"/>
                                        <p:tgtEl>
                                          <p:spTgt spid="132"/>
                                        </p:tgtEl>
                                        <p:attrNameLst>
                                          <p:attrName>ppt_h</p:attrName>
                                        </p:attrNameLst>
                                      </p:cBhvr>
                                      <p:tavLst>
                                        <p:tav tm="0">
                                          <p:val>
                                            <p:fltVal val="0"/>
                                          </p:val>
                                        </p:tav>
                                        <p:tav tm="100000">
                                          <p:val>
                                            <p:strVal val="#ppt_h"/>
                                          </p:val>
                                        </p:tav>
                                      </p:tavLst>
                                    </p:anim>
                                    <p:animEffect transition="in" filter="fade">
                                      <p:cBhvr>
                                        <p:cTn id="23" dur="500"/>
                                        <p:tgtEl>
                                          <p:spTgt spid="13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43"/>
                                        </p:tgtEl>
                                        <p:attrNameLst>
                                          <p:attrName>style.visibility</p:attrName>
                                        </p:attrNameLst>
                                      </p:cBhvr>
                                      <p:to>
                                        <p:strVal val="visible"/>
                                      </p:to>
                                    </p:set>
                                    <p:anim calcmode="lin" valueType="num">
                                      <p:cBhvr>
                                        <p:cTn id="28" dur="500" fill="hold"/>
                                        <p:tgtEl>
                                          <p:spTgt spid="143"/>
                                        </p:tgtEl>
                                        <p:attrNameLst>
                                          <p:attrName>ppt_w</p:attrName>
                                        </p:attrNameLst>
                                      </p:cBhvr>
                                      <p:tavLst>
                                        <p:tav tm="0">
                                          <p:val>
                                            <p:fltVal val="0"/>
                                          </p:val>
                                        </p:tav>
                                        <p:tav tm="100000">
                                          <p:val>
                                            <p:strVal val="#ppt_w"/>
                                          </p:val>
                                        </p:tav>
                                      </p:tavLst>
                                    </p:anim>
                                    <p:anim calcmode="lin" valueType="num">
                                      <p:cBhvr>
                                        <p:cTn id="29" dur="500" fill="hold"/>
                                        <p:tgtEl>
                                          <p:spTgt spid="143"/>
                                        </p:tgtEl>
                                        <p:attrNameLst>
                                          <p:attrName>ppt_h</p:attrName>
                                        </p:attrNameLst>
                                      </p:cBhvr>
                                      <p:tavLst>
                                        <p:tav tm="0">
                                          <p:val>
                                            <p:fltVal val="0"/>
                                          </p:val>
                                        </p:tav>
                                        <p:tav tm="100000">
                                          <p:val>
                                            <p:strVal val="#ppt_h"/>
                                          </p:val>
                                        </p:tav>
                                      </p:tavLst>
                                    </p:anim>
                                    <p:animEffect transition="in" filter="fade">
                                      <p:cBhvr>
                                        <p:cTn id="30" dur="500"/>
                                        <p:tgtEl>
                                          <p:spTgt spid="14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7"/>
                                        </p:tgtEl>
                                        <p:attrNameLst>
                                          <p:attrName>style.visibility</p:attrName>
                                        </p:attrNameLst>
                                      </p:cBhvr>
                                      <p:to>
                                        <p:strVal val="visible"/>
                                      </p:to>
                                    </p:set>
                                    <p:anim calcmode="lin" valueType="num">
                                      <p:cBhvr>
                                        <p:cTn id="35" dur="500" fill="hold"/>
                                        <p:tgtEl>
                                          <p:spTgt spid="137"/>
                                        </p:tgtEl>
                                        <p:attrNameLst>
                                          <p:attrName>ppt_w</p:attrName>
                                        </p:attrNameLst>
                                      </p:cBhvr>
                                      <p:tavLst>
                                        <p:tav tm="0">
                                          <p:val>
                                            <p:fltVal val="0"/>
                                          </p:val>
                                        </p:tav>
                                        <p:tav tm="100000">
                                          <p:val>
                                            <p:strVal val="#ppt_w"/>
                                          </p:val>
                                        </p:tav>
                                      </p:tavLst>
                                    </p:anim>
                                    <p:anim calcmode="lin" valueType="num">
                                      <p:cBhvr>
                                        <p:cTn id="36" dur="500" fill="hold"/>
                                        <p:tgtEl>
                                          <p:spTgt spid="137"/>
                                        </p:tgtEl>
                                        <p:attrNameLst>
                                          <p:attrName>ppt_h</p:attrName>
                                        </p:attrNameLst>
                                      </p:cBhvr>
                                      <p:tavLst>
                                        <p:tav tm="0">
                                          <p:val>
                                            <p:fltVal val="0"/>
                                          </p:val>
                                        </p:tav>
                                        <p:tav tm="100000">
                                          <p:val>
                                            <p:strVal val="#ppt_h"/>
                                          </p:val>
                                        </p:tav>
                                      </p:tavLst>
                                    </p:anim>
                                    <p:animEffect transition="in" filter="fade">
                                      <p:cBhvr>
                                        <p:cTn id="37" dur="500"/>
                                        <p:tgtEl>
                                          <p:spTgt spid="13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wipe(up)">
                                      <p:cBhvr>
                                        <p:cTn id="42" dur="500"/>
                                        <p:tgtEl>
                                          <p:spTgt spid="109"/>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344" y="285527"/>
            <a:ext cx="11231733" cy="1081247"/>
          </a:xfrm>
        </p:spPr>
        <p:txBody>
          <a:bodyPr>
            <a:normAutofit fontScale="90000"/>
          </a:bodyPr>
          <a:lstStyle/>
          <a:p>
            <a:r>
              <a:rPr lang="en-TT" dirty="0">
                <a:solidFill>
                  <a:srgbClr val="003366"/>
                </a:solidFill>
              </a:rPr>
              <a:t>Project Success Criteria- </a:t>
            </a:r>
            <a:r>
              <a:rPr lang="en-TT" b="0" dirty="0">
                <a:solidFill>
                  <a:srgbClr val="003366"/>
                </a:solidFill>
              </a:rPr>
              <a:t>The Triple Constraints</a:t>
            </a:r>
          </a:p>
        </p:txBody>
      </p:sp>
      <p:sp>
        <p:nvSpPr>
          <p:cNvPr id="7" name="Content Placeholder 6"/>
          <p:cNvSpPr>
            <a:spLocks noGrp="1"/>
          </p:cNvSpPr>
          <p:nvPr>
            <p:ph sz="half" idx="1"/>
          </p:nvPr>
        </p:nvSpPr>
        <p:spPr>
          <a:xfrm>
            <a:off x="871491" y="1906705"/>
            <a:ext cx="4038600" cy="4243713"/>
          </a:xfrm>
        </p:spPr>
        <p:txBody>
          <a:bodyPr/>
          <a:lstStyle/>
          <a:p>
            <a:r>
              <a:rPr lang="en-US" dirty="0">
                <a:solidFill>
                  <a:schemeClr val="tx2"/>
                </a:solidFill>
              </a:rPr>
              <a:t>Project Manager’s Responsibility:</a:t>
            </a:r>
          </a:p>
          <a:p>
            <a:endParaRPr lang="en-US" dirty="0">
              <a:solidFill>
                <a:schemeClr val="tx2"/>
              </a:solidFill>
            </a:endParaRPr>
          </a:p>
          <a:p>
            <a:pPr marL="514350" indent="-514350">
              <a:buFont typeface="+mj-lt"/>
              <a:buAutoNum type="arabicPeriod"/>
            </a:pPr>
            <a:r>
              <a:rPr lang="en-US" dirty="0">
                <a:solidFill>
                  <a:schemeClr val="tx2"/>
                </a:solidFill>
              </a:rPr>
              <a:t>to achieve the project objectives </a:t>
            </a:r>
          </a:p>
          <a:p>
            <a:pPr marL="514350" indent="-514350">
              <a:buFont typeface="+mj-lt"/>
              <a:buAutoNum type="arabicPeriod"/>
            </a:pPr>
            <a:r>
              <a:rPr lang="en-US" dirty="0">
                <a:solidFill>
                  <a:schemeClr val="tx2"/>
                </a:solidFill>
              </a:rPr>
              <a:t>within the </a:t>
            </a:r>
            <a:r>
              <a:rPr lang="en-US" b="1" dirty="0">
                <a:solidFill>
                  <a:srgbClr val="FF0000"/>
                </a:solidFill>
              </a:rPr>
              <a:t>project constraints</a:t>
            </a:r>
          </a:p>
          <a:p>
            <a:endParaRPr lang="en-US" dirty="0">
              <a:solidFill>
                <a:schemeClr val="tx2"/>
              </a:solidFill>
            </a:endParaRPr>
          </a:p>
        </p:txBody>
      </p:sp>
      <p:sp>
        <p:nvSpPr>
          <p:cNvPr id="5" name="TextBox 4"/>
          <p:cNvSpPr txBox="1"/>
          <p:nvPr/>
        </p:nvSpPr>
        <p:spPr>
          <a:xfrm>
            <a:off x="6593635" y="5562376"/>
            <a:ext cx="3540965" cy="830997"/>
          </a:xfrm>
          <a:prstGeom prst="rect">
            <a:avLst/>
          </a:prstGeom>
          <a:noFill/>
        </p:spPr>
        <p:txBody>
          <a:bodyPr wrap="square" rtlCol="0">
            <a:spAutoFit/>
          </a:bodyPr>
          <a:lstStyle/>
          <a:p>
            <a:pPr algn="ctr"/>
            <a:r>
              <a:rPr lang="en-TT" sz="2800" b="1" dirty="0">
                <a:solidFill>
                  <a:srgbClr val="FF0000"/>
                </a:solidFill>
              </a:rPr>
              <a:t>Iron Triangle </a:t>
            </a:r>
          </a:p>
          <a:p>
            <a:pPr algn="ctr"/>
            <a:r>
              <a:rPr lang="en-TT" sz="2000" dirty="0">
                <a:solidFill>
                  <a:srgbClr val="003366"/>
                </a:solidFill>
              </a:rPr>
              <a:t>(Atkinson 1999)</a:t>
            </a:r>
          </a:p>
        </p:txBody>
      </p:sp>
      <p:pic>
        <p:nvPicPr>
          <p:cNvPr id="14" name="Picture 13">
            <a:extLst>
              <a:ext uri="{FF2B5EF4-FFF2-40B4-BE49-F238E27FC236}">
                <a16:creationId xmlns:a16="http://schemas.microsoft.com/office/drawing/2014/main" id="{52A7F841-8550-4995-B269-D005919884E9}"/>
              </a:ext>
            </a:extLst>
          </p:cNvPr>
          <p:cNvPicPr>
            <a:picLocks noChangeAspect="1"/>
          </p:cNvPicPr>
          <p:nvPr/>
        </p:nvPicPr>
        <p:blipFill>
          <a:blip r:embed="rId2"/>
          <a:stretch>
            <a:fillRect/>
          </a:stretch>
        </p:blipFill>
        <p:spPr>
          <a:xfrm>
            <a:off x="5714999" y="1917060"/>
            <a:ext cx="5413263" cy="3729137"/>
          </a:xfrm>
          <a:prstGeom prst="rect">
            <a:avLst/>
          </a:prstGeom>
        </p:spPr>
      </p:pic>
    </p:spTree>
    <p:extLst>
      <p:ext uri="{BB962C8B-B14F-4D97-AF65-F5344CB8AC3E}">
        <p14:creationId xmlns:p14="http://schemas.microsoft.com/office/powerpoint/2010/main" val="242246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p:bldLst>
  </p:timing>
</p:sld>
</file>

<file path=ppt/theme/theme1.xml><?xml version="1.0" encoding="utf-8"?>
<a:theme xmlns:a="http://schemas.openxmlformats.org/drawingml/2006/main" name="1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Custom 1">
      <a:majorFont>
        <a:latin typeface="Arial Nova"/>
        <a:ea typeface=""/>
        <a:cs typeface=""/>
      </a:majorFont>
      <a:minorFont>
        <a:latin typeface="Raleway"/>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50005E63-F00A-C84E-98A0-085BB74068A2}" vid="{F9EAC4CD-7EB4-3E44-B4D4-3B5A20E17EAE}"/>
    </a:ext>
  </a:extLst>
</a:theme>
</file>

<file path=ppt/theme/theme2.xml><?xml version="1.0" encoding="utf-8"?>
<a:theme xmlns:a="http://schemas.openxmlformats.org/drawingml/2006/main" name="2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50005E63-F00A-C84E-98A0-085BB74068A2}" vid="{F9EAC4CD-7EB4-3E44-B4D4-3B5A20E17E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C940401B443446950E83787B62815D" ma:contentTypeVersion="5" ma:contentTypeDescription="Create a new document." ma:contentTypeScope="" ma:versionID="d5b7d351903ac6cb4e6c00566e8b6683">
  <xsd:schema xmlns:xsd="http://www.w3.org/2001/XMLSchema" xmlns:xs="http://www.w3.org/2001/XMLSchema" xmlns:p="http://schemas.microsoft.com/office/2006/metadata/properties" xmlns:ns3="dd5d29e2-e009-49d8-a581-e6c7b528f0f3" xmlns:ns4="6b494f05-939f-47b7-827f-de1e15f7b078" targetNamespace="http://schemas.microsoft.com/office/2006/metadata/properties" ma:root="true" ma:fieldsID="b3a807e8ba4643c29ccbbe35bdf094a3" ns3:_="" ns4:_="">
    <xsd:import namespace="dd5d29e2-e009-49d8-a581-e6c7b528f0f3"/>
    <xsd:import namespace="6b494f05-939f-47b7-827f-de1e15f7b07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5d29e2-e009-49d8-a581-e6c7b528f0f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494f05-939f-47b7-827f-de1e15f7b07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57BF9D-84DD-404E-948C-60EA1E7CFEAC}">
  <ds:schemaRefs>
    <ds:schemaRef ds:uri="http://schemas.microsoft.com/office/2006/documentManagement/types"/>
    <ds:schemaRef ds:uri="http://schemas.openxmlformats.org/package/2006/metadata/core-properties"/>
    <ds:schemaRef ds:uri="http://purl.org/dc/elements/1.1/"/>
    <ds:schemaRef ds:uri="http://purl.org/dc/terms/"/>
    <ds:schemaRef ds:uri="http://schemas.microsoft.com/office/2006/metadata/properties"/>
    <ds:schemaRef ds:uri="dd5d29e2-e009-49d8-a581-e6c7b528f0f3"/>
    <ds:schemaRef ds:uri="6b494f05-939f-47b7-827f-de1e15f7b078"/>
    <ds:schemaRef ds:uri="http://www.w3.org/XML/1998/namespace"/>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D0F7E234-434A-497A-B985-8D335F24F886}">
  <ds:schemaRefs>
    <ds:schemaRef ds:uri="http://schemas.microsoft.com/sharepoint/v3/contenttype/forms"/>
  </ds:schemaRefs>
</ds:datastoreItem>
</file>

<file path=customXml/itemProps3.xml><?xml version="1.0" encoding="utf-8"?>
<ds:datastoreItem xmlns:ds="http://schemas.openxmlformats.org/officeDocument/2006/customXml" ds:itemID="{30F45CAA-507D-422F-BC89-999B44F492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5d29e2-e009-49d8-a581-e6c7b528f0f3"/>
    <ds:schemaRef ds:uri="6b494f05-939f-47b7-827f-de1e15f7b0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2658</TotalTime>
  <Words>3144</Words>
  <Application>Microsoft Office PowerPoint</Application>
  <PresentationFormat>Widescreen</PresentationFormat>
  <Paragraphs>422</Paragraphs>
  <Slides>62</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62</vt:i4>
      </vt:variant>
    </vt:vector>
  </HeadingPairs>
  <TitlesOfParts>
    <vt:vector size="71" baseType="lpstr">
      <vt:lpstr>Arial</vt:lpstr>
      <vt:lpstr>Arial Nova</vt:lpstr>
      <vt:lpstr>ARU Raisonne DemiBold</vt:lpstr>
      <vt:lpstr>Avenir Next LT Pro</vt:lpstr>
      <vt:lpstr>Calibri</vt:lpstr>
      <vt:lpstr>Open Sans</vt:lpstr>
      <vt:lpstr>Raleway</vt:lpstr>
      <vt:lpstr>1_ARU Brand</vt:lpstr>
      <vt:lpstr>2_ARU Brand</vt:lpstr>
      <vt:lpstr>Session 2: Skills of a Project Manager</vt:lpstr>
      <vt:lpstr>PowerPoint Presentation</vt:lpstr>
      <vt:lpstr>Recap Session 1</vt:lpstr>
      <vt:lpstr>Failures and scope creep</vt:lpstr>
      <vt:lpstr>Why is project management so important?</vt:lpstr>
      <vt:lpstr>What is a Project?</vt:lpstr>
      <vt:lpstr>Main Project characteristics  (Maylor, 2017, pp. 7)</vt:lpstr>
      <vt:lpstr>Different types of projects</vt:lpstr>
      <vt:lpstr>Project Success Criteria- The Triple Constraints</vt:lpstr>
      <vt:lpstr>Trade Offs</vt:lpstr>
      <vt:lpstr>PowerPoint Presentation</vt:lpstr>
      <vt:lpstr>Beyond the Iron Triangle</vt:lpstr>
      <vt:lpstr>What is Project Management?</vt:lpstr>
      <vt:lpstr>What is Project Management?</vt:lpstr>
      <vt:lpstr>Turner (1999, pg. 8) Five Functions of Project-Based Management</vt:lpstr>
      <vt:lpstr>Turner (1999, pg. 24) Tools and Techniques</vt:lpstr>
      <vt:lpstr>Activity- Tools and Techniques</vt:lpstr>
      <vt:lpstr>Project Methodology and Lifecyles</vt:lpstr>
      <vt:lpstr>Why do we need a project methodology?</vt:lpstr>
      <vt:lpstr>Why do we need a Project Methodology?</vt:lpstr>
      <vt:lpstr>Project Management Frameworks and Best Practice</vt:lpstr>
      <vt:lpstr>PMI’s PMBoK</vt:lpstr>
      <vt:lpstr>Ten Knowledge Areas PMI (2013, pg. 7)</vt:lpstr>
      <vt:lpstr>PowerPoint Presentation</vt:lpstr>
      <vt:lpstr>PMI- 5 Process Groups</vt:lpstr>
      <vt:lpstr>Project Management Processes by Process Groups</vt:lpstr>
      <vt:lpstr>Axelos PRINCE 2</vt:lpstr>
      <vt:lpstr>PRINCE 2</vt:lpstr>
      <vt:lpstr>PRINCE 2 Principles</vt:lpstr>
      <vt:lpstr>PRINCE 2 Principles</vt:lpstr>
      <vt:lpstr>PRINCE 2 Themes</vt:lpstr>
      <vt:lpstr>PRINCE 2 Themes</vt:lpstr>
      <vt:lpstr>Prince 2 - 7 Processes</vt:lpstr>
      <vt:lpstr>Prince 2 - 7 Processes</vt:lpstr>
      <vt:lpstr>PowerPoint Presentation</vt:lpstr>
      <vt:lpstr>PowerPoint Presentation</vt:lpstr>
      <vt:lpstr>PowerPoint Presentation</vt:lpstr>
      <vt:lpstr>PRINCE 2- summary</vt:lpstr>
      <vt:lpstr>Project Manager Interpersonal Skills</vt:lpstr>
      <vt:lpstr>PM Knowledge Skills and Competencies</vt:lpstr>
      <vt:lpstr>PM Interpersonal Skills PMI (2021)</vt:lpstr>
      <vt:lpstr>What Are Power Skills?</vt:lpstr>
      <vt:lpstr>The Relationship Between Power Skills and Project Success</vt:lpstr>
      <vt:lpstr>Further Skills Required by PM APM (2019)</vt:lpstr>
      <vt:lpstr>Further Reading- Are there other skills?</vt:lpstr>
      <vt:lpstr>Activity- Skill Reflection </vt:lpstr>
      <vt:lpstr>Evaluating Your skill Set</vt:lpstr>
      <vt:lpstr>AI and PM Skills</vt:lpstr>
      <vt:lpstr>Explosive Growth of AI</vt:lpstr>
      <vt:lpstr>Project Management With AI (PM-AI)</vt:lpstr>
      <vt:lpstr>Support GenAI can provide for specific project tasks</vt:lpstr>
      <vt:lpstr>AI in Project Management</vt:lpstr>
      <vt:lpstr>Implications of AI for Project Management</vt:lpstr>
      <vt:lpstr>6 Aspects of Project Management that Will Be Disrupted</vt:lpstr>
      <vt:lpstr>AI Skills and Tools for Project Managers</vt:lpstr>
      <vt:lpstr>Activity- Jeopardy </vt:lpstr>
      <vt:lpstr>011 Individual Assignment</vt:lpstr>
      <vt:lpstr>Part 1 Skills of a Project Manager and me (25%)</vt:lpstr>
      <vt:lpstr>PowerPoint Presentation</vt:lpstr>
      <vt:lpstr>For Part 1.2- Reflection before and after module</vt:lpstr>
      <vt:lpstr>Self-managed Study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 01 Interpersonal and Management Skills Leadership, Team Roles, Team development and  Stewardship and Governance</dc:title>
  <dc:creator>Helen.Benton@aru.ac.uk</dc:creator>
  <cp:lastModifiedBy>Andre Samuel</cp:lastModifiedBy>
  <cp:revision>250</cp:revision>
  <dcterms:created xsi:type="dcterms:W3CDTF">2019-04-25T11:00:23Z</dcterms:created>
  <dcterms:modified xsi:type="dcterms:W3CDTF">2026-01-17T03:47:03Z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0x0101002DC940401B443446950E83787B62815D</vt:lpwstr>
  </property>
</Properties>
</file>